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</p:sldIdLst>
  <p:sldSz cy="5143500" cx="9144000"/>
  <p:notesSz cx="6858000" cy="9144000"/>
  <p:embeddedFontLst>
    <p:embeddedFont>
      <p:font typeface="Roboto"/>
      <p:regular r:id="rId128"/>
      <p:bold r:id="rId129"/>
      <p:italic r:id="rId130"/>
      <p:boldItalic r:id="rId131"/>
    </p:embeddedFont>
    <p:embeddedFont>
      <p:font typeface="Google Sans Medium"/>
      <p:regular r:id="rId132"/>
      <p:bold r:id="rId133"/>
      <p:italic r:id="rId134"/>
      <p:boldItalic r:id="rId135"/>
    </p:embeddedFont>
    <p:embeddedFont>
      <p:font typeface="Google Sans"/>
      <p:regular r:id="rId136"/>
      <p:bold r:id="rId137"/>
      <p:italic r:id="rId138"/>
      <p:boldItalic r:id="rId139"/>
    </p:embeddedFont>
    <p:embeddedFont>
      <p:font typeface="Source Code Pro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oboto-bold.fntdata"/><Relationship Id="rId128" Type="http://schemas.openxmlformats.org/officeDocument/2006/relationships/font" Target="fonts/Roboto-regular.fntdata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SourceCodePro-boldItalic.fntdata"/><Relationship Id="rId142" Type="http://schemas.openxmlformats.org/officeDocument/2006/relationships/font" Target="fonts/SourceCodePro-italic.fntdata"/><Relationship Id="rId141" Type="http://schemas.openxmlformats.org/officeDocument/2006/relationships/font" Target="fonts/SourceCodePro-bold.fntdata"/><Relationship Id="rId140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GoogleSans-boldItalic.fntdata"/><Relationship Id="rId138" Type="http://schemas.openxmlformats.org/officeDocument/2006/relationships/font" Target="fonts/GoogleSans-italic.fntdata"/><Relationship Id="rId137" Type="http://schemas.openxmlformats.org/officeDocument/2006/relationships/font" Target="fonts/GoogleSans-bold.fntdata"/><Relationship Id="rId132" Type="http://schemas.openxmlformats.org/officeDocument/2006/relationships/font" Target="fonts/GoogleSansMedium-regular.fntdata"/><Relationship Id="rId131" Type="http://schemas.openxmlformats.org/officeDocument/2006/relationships/font" Target="fonts/Roboto-boldItalic.fntdata"/><Relationship Id="rId130" Type="http://schemas.openxmlformats.org/officeDocument/2006/relationships/font" Target="fonts/Roboto-italic.fntdata"/><Relationship Id="rId136" Type="http://schemas.openxmlformats.org/officeDocument/2006/relationships/font" Target="fonts/GoogleSans-regular.fntdata"/><Relationship Id="rId135" Type="http://schemas.openxmlformats.org/officeDocument/2006/relationships/font" Target="fonts/GoogleSansMedium-boldItalic.fntdata"/><Relationship Id="rId134" Type="http://schemas.openxmlformats.org/officeDocument/2006/relationships/font" Target="fonts/GoogleSansMedium-italic.fntdata"/><Relationship Id="rId133" Type="http://schemas.openxmlformats.org/officeDocument/2006/relationships/font" Target="fonts/GoogleSansMedium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216c8f3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216c8f3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0705272e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0705272e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11639c414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11639c414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1c5c53b8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1c5c53b8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11639c414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11639c414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11639c414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11639c414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11639c414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11639c414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11639c414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11639c414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1216c8f365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1216c8f36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1216c8f365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1216c8f365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216c8f365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216c8f365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1216c8f365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1216c8f365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0705272e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0705272e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11c5c53b8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11c5c53b8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1c5c53b8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11c5c53b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11c5c53b8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11c5c53b8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cd527eae9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cd527eae9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1216c8f365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1216c8f365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d527eae94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cd527eae9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cd527eae94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cd527eae9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1c5c53b8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11c5c53b8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11c5c53b8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11c5c53b8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cd527eae94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cd527eae94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0705272e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0705272e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11c5c53b8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11c5c53b8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11c5c53b8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11c5c53b8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1216c8f365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1216c8f365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0705272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0705272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 nekim situacijama compiler ne moze garantirati da vrijednost nece bit null, ako smo sigurni mozemo koristiti ovaj operator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0cb94ded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0cb94ded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Kotlin - java interoperability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Najbolje je provjeriti za svaki slucaj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Pokazi kod ako bude trebalo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0705272e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0705272e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1453807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145380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Nasljedivanje se puno koristi u Androidu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Vazno je usvojiti koncept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14538071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14538071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Mogucnost jedne klase da naslijedi drugu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Nije uvijek najbolji nacin za rijesiti problem (problem citljivosti, kompleksnosti)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Composition &gt; inheritance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1453807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1453807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14538071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14538071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054f0841b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054f0841b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14538071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14538071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14538071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14538071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14538071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14538071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14538071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14538071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6b57e09f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6b57e09f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14538071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14538071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14538071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14538071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14538071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14538071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Dolazimo zapravo do razloga zasto su nasljedivanje i </a:t>
            </a:r>
            <a:r>
              <a:rPr lang="en-GB">
                <a:solidFill>
                  <a:schemeClr val="dk1"/>
                </a:solidFill>
              </a:rPr>
              <a:t>interfacei vazni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14538071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14538071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14538071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14538071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054f0841b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054f0841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14538071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14538071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Klasa boss prima tip attacker kao parametar.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Bez obzira koji je tip attackera, svaki moze napasti igraca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14538071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14538071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14538071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14538071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14538071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14538071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6b57e09f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6b57e09f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14538071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14538071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14538071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14538071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14538071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14538071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1c5c53b8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1c5c53b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0705272e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0705272e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Jedan od nacina kako postici kompoziciju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054f0841b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054f0841b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Tema za zagrijavanje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Nastavak na prvo predavanje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Tko nije siguran sto je null?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0cb94de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0cb94de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0cb94ded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0cb94ded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14538071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14538071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14538071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14538071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14538071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14538071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0cb94de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0cb94de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Sluzi najcesce za instanciranje skupih objekata kako bi izbjegli nepotrebnu inicijalizaciju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0cb94ded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0cb94ded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0cb94ded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0cb94de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0cb94ded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0cb94ded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0cb94ded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0cb94de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0705272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0705272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1639c414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1639c414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1639c414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1639c414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1c5c53b8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1c5c53b8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14538071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14538071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14538071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14538071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14538071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14538071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14538071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14538071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14538071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14538071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1639c41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1639c41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1639c414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1639c414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0705272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0705272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14538071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14538071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1639c41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1639c41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1639c41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11639c41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1639c414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1639c414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Optimizacija za higher-order funkcije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1639c414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1639c414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1c5c53b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1c5c53b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1639c41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1639c41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1639c414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1639c414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1639c41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1639c41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c70093ef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c70093ef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0705272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0705272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Kotlin je napravljen kako bi olaksao rad s null vrijednostima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 Kotlinu razlikujemo nullable i non-nullable tipove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c70093ef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c70093ef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1c5c53b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1c5c53b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1639c414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1639c414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1639c414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11639c414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c70093ef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c70093ef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70093ef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c70093ef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1639c414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1639c414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1639c414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11639c414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1639c414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1639c414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70093ef5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c70093ef5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0705272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0705272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70093ef5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c70093ef5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70093ef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70093ef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11639c414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11639c414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70093ef5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c70093ef5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c70093ef5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c70093ef5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1c5c53b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1c5c53b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1639c414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1639c414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1639c414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11639c414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1639c414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1639c414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216c8f365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216c8f36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0705272e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0705272e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Ne mozemo pozivati metode na nullable objektu samo s tockom.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Moramo eksplicitno navesti kako zelimo raditi s nullable vrijednostima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1639c414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1639c414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1639c414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11639c414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1639c414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11639c414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216c8f36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216c8f36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1639c414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11639c414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1639c414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1639c414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1639c414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11639c414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1639c414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11639c414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11639c414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11639c414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1639c414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11639c414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Presentation Title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Slide">
  <p:cSld name="CUSTOM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0"/>
            <a:ext cx="9144000" cy="514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128" y="465530"/>
            <a:ext cx="819039" cy="20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577775" y="3700"/>
            <a:ext cx="4566300" cy="514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>
            <p:ph type="title"/>
          </p:nvPr>
        </p:nvSpPr>
        <p:spPr>
          <a:xfrm>
            <a:off x="265500" y="686950"/>
            <a:ext cx="4000500" cy="5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265500" y="1402775"/>
            <a:ext cx="40005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2.jpg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257925" y="473375"/>
            <a:ext cx="8632200" cy="4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11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7"/>
          <p:cNvPicPr preferRelativeResize="0"/>
          <p:nvPr/>
        </p:nvPicPr>
        <p:blipFill rotWithShape="1">
          <a:blip r:embed="rId2">
            <a:alphaModFix/>
          </a:blip>
          <a:srcRect b="0" l="39" r="29" t="0"/>
          <a:stretch/>
        </p:blipFill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75" y="603183"/>
            <a:ext cx="1665289" cy="22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066" y="1325963"/>
            <a:ext cx="995241" cy="25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Medium"/>
              <a:buNone/>
              <a:defRPr sz="2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oogle Sans"/>
              <a:buChar char="●"/>
              <a:defRPr sz="18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ogle Sans"/>
              <a:buChar char="○"/>
              <a:defRPr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ogle Sans"/>
              <a:buChar char="■"/>
              <a:defRPr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ogle Sans"/>
              <a:buChar char="●"/>
              <a:defRPr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ogle Sans"/>
              <a:buChar char="○"/>
              <a:defRPr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ogle Sans"/>
              <a:buChar char="■"/>
              <a:defRPr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ogle Sans"/>
              <a:buChar char="●"/>
              <a:defRPr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ogle Sans"/>
              <a:buChar char="○"/>
              <a:defRPr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ogle Sans"/>
              <a:buChar char="■"/>
              <a:defRPr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typealias.com/start/kotlin-collections/" TargetMode="External"/><Relationship Id="rId4" Type="http://schemas.openxmlformats.org/officeDocument/2006/relationships/hyperlink" Target="https://typealias.com/start/kotlin-maps/" TargetMode="External"/><Relationship Id="rId5" Type="http://schemas.openxmlformats.org/officeDocument/2006/relationships/hyperlink" Target="https://kotlinlang.org/docs/collections-overview.html#collections-overview.md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s://kotlinlang.org/docs/data-classes.html#data-classes.md" TargetMode="External"/><Relationship Id="rId4" Type="http://schemas.openxmlformats.org/officeDocument/2006/relationships/hyperlink" Target="https://typealias.com/start/kotlin-data-classes-and-destructuring/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hyperlink" Target="https://kotlinlang.org/docs/sealed-classes.html#sealed-classes.md" TargetMode="External"/><Relationship Id="rId4" Type="http://schemas.openxmlformats.org/officeDocument/2006/relationships/hyperlink" Target="https://typealias.com/start/kotlin-sealed-types/" TargetMode="Externa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kotlinlang.org/docs/java-interop.html#null-safety-and-platform-types" TargetMode="External"/><Relationship Id="rId4" Type="http://schemas.openxmlformats.org/officeDocument/2006/relationships/hyperlink" Target="https://kotlinlang.org/docs/null-safety.html" TargetMode="External"/><Relationship Id="rId5" Type="http://schemas.openxmlformats.org/officeDocument/2006/relationships/hyperlink" Target="https://typealias.com/start/kotlin-null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kotlinlang.org/docs/inheritance.html" TargetMode="External"/><Relationship Id="rId4" Type="http://schemas.openxmlformats.org/officeDocument/2006/relationships/hyperlink" Target="https://typealias.com/start/kotlin-abstract-and-open-classes/" TargetMode="External"/><Relationship Id="rId5" Type="http://schemas.openxmlformats.org/officeDocument/2006/relationships/hyperlink" Target="https://typealias.com/start/kotlin-interfaces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Null_pointer#History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typealias.com/start/kotlin-delegation/" TargetMode="External"/><Relationship Id="rId4" Type="http://schemas.openxmlformats.org/officeDocument/2006/relationships/hyperlink" Target="https://kotlinlang.org/docs/delegation.html#delegation.md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kotlinlang.org/docs/lambdas.html" TargetMode="External"/><Relationship Id="rId4" Type="http://schemas.openxmlformats.org/officeDocument/2006/relationships/hyperlink" Target="https://typealias.com/start/kotlin-lambdas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kotlinlang.org/docs/extensions.html#extension-functions" TargetMode="External"/><Relationship Id="rId4" Type="http://schemas.openxmlformats.org/officeDocument/2006/relationships/hyperlink" Target="https://typealias.com/start/kotlin-receivers-and-extensions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kotlinlang.org/docs/generics.html#generics.md" TargetMode="External"/><Relationship Id="rId4" Type="http://schemas.openxmlformats.org/officeDocument/2006/relationships/hyperlink" Target="https://typealias.com/start/kotlin-variance/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49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ctrTitle"/>
          </p:nvPr>
        </p:nvSpPr>
        <p:spPr>
          <a:xfrm>
            <a:off x="311700" y="1704575"/>
            <a:ext cx="8701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Safe-call operator </a:t>
            </a:r>
            <a:r>
              <a:rPr lang="en-GB" sz="2400">
                <a:solidFill>
                  <a:srgbClr val="CF8E6D"/>
                </a:solidFill>
              </a:rPr>
              <a:t>?.</a:t>
            </a:r>
            <a:endParaRPr sz="2400">
              <a:solidFill>
                <a:srgbClr val="CF8E6D"/>
              </a:solidFill>
            </a:endParaRPr>
          </a:p>
        </p:txBody>
      </p:sp>
      <p:sp>
        <p:nvSpPr>
          <p:cNvPr id="126" name="Google Shape;126;p27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Null handling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127" name="Google Shape;127;p27"/>
          <p:cNvSpPr txBox="1"/>
          <p:nvPr/>
        </p:nvSpPr>
        <p:spPr>
          <a:xfrm>
            <a:off x="729300" y="2784800"/>
            <a:ext cx="768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nameLength = name?.</a:t>
            </a:r>
            <a:r>
              <a:rPr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length</a:t>
            </a:r>
            <a:endParaRPr sz="1800">
              <a:solidFill>
                <a:srgbClr val="C77DBB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(nameLength) </a:t>
            </a:r>
            <a:r>
              <a:rPr lang="en-GB" sz="1800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//output: null</a:t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7"/>
          <p:cNvSpPr txBox="1"/>
          <p:nvPr/>
        </p:nvSpPr>
        <p:spPr>
          <a:xfrm>
            <a:off x="431100" y="1129825"/>
            <a:ext cx="8156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myMap =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mutableMapOf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"Luka"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"Bruno"</a:t>
            </a:r>
            <a:endParaRPr sz="1800">
              <a:solidFill>
                <a:srgbClr val="6AAB7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myMap.put(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"Goran"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myMap[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 =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"David"</a:t>
            </a:r>
            <a:endParaRPr sz="1800">
              <a:solidFill>
                <a:srgbClr val="6AAB7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myMap.remove(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(myMap) // {2=Filip, 3=Bruno, 4=Goran, 5=David}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91" name="Google Shape;691;p117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(I)Mutability</a:t>
            </a:r>
            <a:endParaRPr sz="2029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697" name="Google Shape;697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https://typealias.com/start/kotlin-collections/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https://typealias.com/start/kotlin-maps/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https://kotlinlang.org/docs/collections-overview.html#collections-overview.md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classes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0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Data classes</a:t>
            </a:r>
            <a:endParaRPr sz="2029"/>
          </a:p>
        </p:txBody>
      </p:sp>
      <p:sp>
        <p:nvSpPr>
          <p:cNvPr id="708" name="Google Shape;708;p120"/>
          <p:cNvSpPr txBox="1"/>
          <p:nvPr/>
        </p:nvSpPr>
        <p:spPr>
          <a:xfrm>
            <a:off x="608250" y="1230825"/>
            <a:ext cx="7927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Used to hold data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Compiler generates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member functions for you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F8E6D"/>
              </a:buClr>
              <a:buSzPts val="2400"/>
              <a:buFont typeface="Google Sans"/>
              <a:buChar char="○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copy, toString, equals, hashCode…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Marked with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modifier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1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Data classes</a:t>
            </a:r>
            <a:endParaRPr sz="2029"/>
          </a:p>
        </p:txBody>
      </p:sp>
      <p:sp>
        <p:nvSpPr>
          <p:cNvPr id="714" name="Google Shape;714;p121"/>
          <p:cNvSpPr txBox="1"/>
          <p:nvPr/>
        </p:nvSpPr>
        <p:spPr>
          <a:xfrm>
            <a:off x="807700" y="1610450"/>
            <a:ext cx="7621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 class 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User(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String,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lastName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String,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job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String,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2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Data classes</a:t>
            </a:r>
            <a:endParaRPr sz="2029"/>
          </a:p>
        </p:txBody>
      </p:sp>
      <p:sp>
        <p:nvSpPr>
          <p:cNvPr id="720" name="Google Shape;720;p122"/>
          <p:cNvSpPr txBox="1"/>
          <p:nvPr/>
        </p:nvSpPr>
        <p:spPr>
          <a:xfrm>
            <a:off x="183350" y="1332950"/>
            <a:ext cx="8711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20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filip = User(</a:t>
            </a:r>
            <a:r>
              <a:rPr lang="en-GB" sz="2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2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"Babic"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2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"Compose Dev"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filipClone = filip.copy()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(name, lastName, job) = filip 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 == filipClone) // True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(filip) // </a:t>
            </a: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User(name=Filip, lastName=Babic, job=Compose Dev)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23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Data classes</a:t>
            </a:r>
            <a:endParaRPr sz="2029"/>
          </a:p>
        </p:txBody>
      </p:sp>
      <p:sp>
        <p:nvSpPr>
          <p:cNvPr id="726" name="Google Shape;726;p123"/>
          <p:cNvSpPr txBox="1"/>
          <p:nvPr/>
        </p:nvSpPr>
        <p:spPr>
          <a:xfrm>
            <a:off x="183350" y="1332950"/>
            <a:ext cx="8711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20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filip = User(</a:t>
            </a:r>
            <a:r>
              <a:rPr lang="en-GB" sz="2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2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"Babic"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2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"Compose Dev"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filipClone = filip.copy()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(name, lastName, job) = filip 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 == filipClone) // True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(filip) // </a:t>
            </a: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User(name=Filip, lastName=Babic, job=Compose Dev)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4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Data classes</a:t>
            </a:r>
            <a:endParaRPr sz="2029"/>
          </a:p>
        </p:txBody>
      </p:sp>
      <p:sp>
        <p:nvSpPr>
          <p:cNvPr id="732" name="Google Shape;732;p124"/>
          <p:cNvSpPr txBox="1"/>
          <p:nvPr/>
        </p:nvSpPr>
        <p:spPr>
          <a:xfrm>
            <a:off x="183350" y="1332950"/>
            <a:ext cx="8711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main() {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filip = User("Filip", "Babic", "Compose Dev")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filipClone = filip.copy()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(name, lastName, job) = filip </a:t>
            </a:r>
            <a:endParaRPr sz="2000">
              <a:solidFill>
                <a:srgbClr val="7A7E8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A7E8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 == filipClone) // True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(filip) // </a:t>
            </a: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User(name=Filip, lastName=Babic, job=Compose Dev)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5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Data classes</a:t>
            </a:r>
            <a:endParaRPr sz="2029"/>
          </a:p>
        </p:txBody>
      </p:sp>
      <p:sp>
        <p:nvSpPr>
          <p:cNvPr id="738" name="Google Shape;738;p125"/>
          <p:cNvSpPr txBox="1"/>
          <p:nvPr/>
        </p:nvSpPr>
        <p:spPr>
          <a:xfrm>
            <a:off x="183350" y="1332950"/>
            <a:ext cx="8711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main() {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filip = User("Filip", "Babic", "Compose Dev")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filipClone = filip.copy()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(name, lastName, job) = filip 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A7E8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 == filipClone) // True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(filip) // </a:t>
            </a: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User(name=Filip, lastName=Babic, job=Compose Dev)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6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Data classes</a:t>
            </a:r>
            <a:endParaRPr sz="2029"/>
          </a:p>
        </p:txBody>
      </p:sp>
      <p:sp>
        <p:nvSpPr>
          <p:cNvPr id="744" name="Google Shape;744;p126"/>
          <p:cNvSpPr txBox="1"/>
          <p:nvPr/>
        </p:nvSpPr>
        <p:spPr>
          <a:xfrm>
            <a:off x="183350" y="1332950"/>
            <a:ext cx="8711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main() {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filip = User("Filip", "Babic", "Compose Dev")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filipClone = filip.copy()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(name, lastName, job) = filip 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 == filipClone) // True</a:t>
            </a:r>
            <a:endParaRPr sz="2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(filip) // </a:t>
            </a: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User(name=Filip, lastName=Babic, job=Compose Dev)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ctrTitle"/>
          </p:nvPr>
        </p:nvSpPr>
        <p:spPr>
          <a:xfrm>
            <a:off x="311700" y="1704575"/>
            <a:ext cx="8701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Null-check with </a:t>
            </a:r>
            <a:r>
              <a:rPr lang="en-GB" sz="2400">
                <a:solidFill>
                  <a:srgbClr val="CF8E6D"/>
                </a:solidFill>
              </a:rPr>
              <a:t>if</a:t>
            </a:r>
            <a:endParaRPr sz="2400">
              <a:solidFill>
                <a:srgbClr val="CF8E6D"/>
              </a:solidFill>
            </a:endParaRPr>
          </a:p>
        </p:txBody>
      </p:sp>
      <p:sp>
        <p:nvSpPr>
          <p:cNvPr id="133" name="Google Shape;133;p28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Null handling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134" name="Google Shape;134;p28"/>
          <p:cNvSpPr txBox="1"/>
          <p:nvPr/>
        </p:nvSpPr>
        <p:spPr>
          <a:xfrm>
            <a:off x="729300" y="3176275"/>
            <a:ext cx="768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(name !=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(name.</a:t>
            </a:r>
            <a:r>
              <a:rPr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length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750" name="Google Shape;750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https://kotlinlang.org/docs/data-classes.html#data-classes.md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https://typealias.com/start/kotlin-data-classes-and-destructuring/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Sealed classes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9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Sealed classes</a:t>
            </a:r>
            <a:endParaRPr sz="2029"/>
          </a:p>
        </p:txBody>
      </p:sp>
      <p:sp>
        <p:nvSpPr>
          <p:cNvPr id="761" name="Google Shape;761;p129"/>
          <p:cNvSpPr txBox="1"/>
          <p:nvPr/>
        </p:nvSpPr>
        <p:spPr>
          <a:xfrm>
            <a:off x="608250" y="1230825"/>
            <a:ext cx="7927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Classes defined with a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fixed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number of types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be defined only within the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same file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Can’t instantiate sealed class, only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subclasses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Useful for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when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pattern matching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0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30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C7832"/>
                </a:solidFill>
              </a:rPr>
              <a:t>sealed class </a:t>
            </a:r>
            <a:r>
              <a:rPr lang="en-GB" sz="1550">
                <a:solidFill>
                  <a:srgbClr val="A9B7C6"/>
                </a:solidFill>
              </a:rPr>
              <a:t>HomeScreenState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3F3F3F"/>
                </a:solidFill>
              </a:rPr>
              <a:t>object Initial : HomeScreenState()</a:t>
            </a:r>
            <a:endParaRPr sz="155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3F3F3F"/>
                </a:solidFill>
              </a:rPr>
              <a:t>data class Loading(val progress: Float) : HomeScreenState()</a:t>
            </a:r>
            <a:endParaRPr sz="155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3F3F3F"/>
                </a:solidFill>
              </a:rPr>
              <a:t>data class Ready(val data: List&lt;String&gt;) : HomeScreenState()</a:t>
            </a:r>
            <a:endParaRPr sz="155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3F3F3F"/>
                </a:solidFill>
              </a:rPr>
              <a:t>data class Error(</a:t>
            </a:r>
            <a:endParaRPr sz="155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3F3F3F"/>
                </a:solidFill>
              </a:rPr>
              <a:t>   val exception: Exception,</a:t>
            </a:r>
            <a:endParaRPr sz="155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3F3F3F"/>
                </a:solidFill>
              </a:rPr>
              <a:t>   val message: String</a:t>
            </a:r>
            <a:endParaRPr sz="155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3F3F3F"/>
                </a:solidFill>
              </a:rPr>
              <a:t>) : HomeScreenState()</a:t>
            </a:r>
            <a:endParaRPr sz="155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31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31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C7832"/>
                </a:solidFill>
              </a:rPr>
              <a:t>sealed class </a:t>
            </a:r>
            <a:r>
              <a:rPr lang="en-GB" sz="1550">
                <a:solidFill>
                  <a:srgbClr val="A9B7C6"/>
                </a:solidFill>
              </a:rPr>
              <a:t>HomeScreenState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C7832"/>
                </a:solidFill>
              </a:rPr>
              <a:t>object </a:t>
            </a:r>
            <a:r>
              <a:rPr lang="en-GB" sz="1550">
                <a:solidFill>
                  <a:srgbClr val="A9B7C6"/>
                </a:solidFill>
              </a:rPr>
              <a:t>Initial : HomeScreenState()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C7832"/>
                </a:solidFill>
              </a:rPr>
              <a:t>data class </a:t>
            </a:r>
            <a:r>
              <a:rPr lang="en-GB" sz="1550">
                <a:solidFill>
                  <a:srgbClr val="A9B7C6"/>
                </a:solidFill>
              </a:rPr>
              <a:t>Loading(</a:t>
            </a:r>
            <a:r>
              <a:rPr lang="en-GB" sz="1550">
                <a:solidFill>
                  <a:srgbClr val="CC7832"/>
                </a:solidFill>
              </a:rPr>
              <a:t>val </a:t>
            </a:r>
            <a:r>
              <a:rPr lang="en-GB" sz="1550">
                <a:solidFill>
                  <a:srgbClr val="9876AA"/>
                </a:solidFill>
              </a:rPr>
              <a:t>progress</a:t>
            </a:r>
            <a:r>
              <a:rPr lang="en-GB" sz="1550">
                <a:solidFill>
                  <a:srgbClr val="A9B7C6"/>
                </a:solidFill>
              </a:rPr>
              <a:t>: Float) : HomeScreenState()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C7832"/>
                </a:solidFill>
              </a:rPr>
              <a:t>data class </a:t>
            </a:r>
            <a:r>
              <a:rPr lang="en-GB" sz="1550">
                <a:solidFill>
                  <a:srgbClr val="A9B7C6"/>
                </a:solidFill>
              </a:rPr>
              <a:t>Ready(</a:t>
            </a:r>
            <a:r>
              <a:rPr lang="en-GB" sz="1550">
                <a:solidFill>
                  <a:srgbClr val="CC7832"/>
                </a:solidFill>
              </a:rPr>
              <a:t>val </a:t>
            </a:r>
            <a:r>
              <a:rPr lang="en-GB" sz="1550">
                <a:solidFill>
                  <a:srgbClr val="9876AA"/>
                </a:solidFill>
              </a:rPr>
              <a:t>data</a:t>
            </a:r>
            <a:r>
              <a:rPr lang="en-GB" sz="1550">
                <a:solidFill>
                  <a:srgbClr val="A9B7C6"/>
                </a:solidFill>
              </a:rPr>
              <a:t>: List&lt;String&gt;) : HomeScreenState()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C7832"/>
                </a:solidFill>
              </a:rPr>
              <a:t>data class </a:t>
            </a:r>
            <a:r>
              <a:rPr lang="en-GB" sz="1550">
                <a:solidFill>
                  <a:srgbClr val="A9B7C6"/>
                </a:solidFill>
              </a:rPr>
              <a:t>Error(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</a:t>
            </a:r>
            <a:r>
              <a:rPr lang="en-GB" sz="1550">
                <a:solidFill>
                  <a:srgbClr val="CC7832"/>
                </a:solidFill>
              </a:rPr>
              <a:t>val </a:t>
            </a:r>
            <a:r>
              <a:rPr lang="en-GB" sz="1550">
                <a:solidFill>
                  <a:srgbClr val="9876AA"/>
                </a:solidFill>
              </a:rPr>
              <a:t>exception</a:t>
            </a:r>
            <a:r>
              <a:rPr lang="en-GB" sz="1550">
                <a:solidFill>
                  <a:srgbClr val="A9B7C6"/>
                </a:solidFill>
              </a:rPr>
              <a:t>: Exception</a:t>
            </a:r>
            <a:r>
              <a:rPr lang="en-GB" sz="1550">
                <a:solidFill>
                  <a:srgbClr val="CC7832"/>
                </a:solidFill>
              </a:rPr>
              <a:t>,</a:t>
            </a:r>
            <a:endParaRPr sz="1550">
              <a:solidFill>
                <a:srgbClr val="CC783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C7832"/>
                </a:solidFill>
              </a:rPr>
              <a:t>   val </a:t>
            </a:r>
            <a:r>
              <a:rPr lang="en-GB" sz="1550">
                <a:solidFill>
                  <a:srgbClr val="9876AA"/>
                </a:solidFill>
              </a:rPr>
              <a:t>message</a:t>
            </a:r>
            <a:r>
              <a:rPr lang="en-GB" sz="1550">
                <a:solidFill>
                  <a:srgbClr val="A9B7C6"/>
                </a:solidFill>
              </a:rPr>
              <a:t>: String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) : HomeScreenState()</a:t>
            </a:r>
            <a:endParaRPr sz="1550">
              <a:solidFill>
                <a:srgbClr val="CC7832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2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32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C7832"/>
                </a:solidFill>
              </a:rPr>
              <a:t>fun </a:t>
            </a:r>
            <a:r>
              <a:rPr lang="en-GB" sz="1550">
                <a:solidFill>
                  <a:srgbClr val="FFC66D"/>
                </a:solidFill>
              </a:rPr>
              <a:t>main</a:t>
            </a:r>
            <a:r>
              <a:rPr lang="en-GB" sz="1550">
                <a:solidFill>
                  <a:srgbClr val="A9B7C6"/>
                </a:solidFill>
              </a:rPr>
              <a:t>() {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</a:t>
            </a:r>
            <a:r>
              <a:rPr lang="en-GB" sz="1550">
                <a:solidFill>
                  <a:srgbClr val="CC7832"/>
                </a:solidFill>
              </a:rPr>
              <a:t>val </a:t>
            </a:r>
            <a:r>
              <a:rPr lang="en-GB" sz="1550">
                <a:solidFill>
                  <a:srgbClr val="A9B7C6"/>
                </a:solidFill>
              </a:rPr>
              <a:t>state = </a:t>
            </a:r>
            <a:r>
              <a:rPr i="1" lang="en-GB" sz="1550">
                <a:solidFill>
                  <a:srgbClr val="A9B7C6"/>
                </a:solidFill>
              </a:rPr>
              <a:t>getHomeScreenState</a:t>
            </a:r>
            <a:r>
              <a:rPr lang="en-GB" sz="1550">
                <a:solidFill>
                  <a:srgbClr val="A9B7C6"/>
                </a:solidFill>
              </a:rPr>
              <a:t>()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</a:t>
            </a:r>
            <a:r>
              <a:rPr lang="en-GB" sz="1550">
                <a:solidFill>
                  <a:srgbClr val="CC7832"/>
                </a:solidFill>
              </a:rPr>
              <a:t>when </a:t>
            </a:r>
            <a:r>
              <a:rPr lang="en-GB" sz="1550">
                <a:solidFill>
                  <a:srgbClr val="A9B7C6"/>
                </a:solidFill>
              </a:rPr>
              <a:t>(state) {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    </a:t>
            </a:r>
            <a:r>
              <a:rPr lang="en-GB" sz="1550">
                <a:solidFill>
                  <a:srgbClr val="CC7832"/>
                </a:solidFill>
              </a:rPr>
              <a:t>is </a:t>
            </a:r>
            <a:r>
              <a:rPr lang="en-GB" sz="1550">
                <a:solidFill>
                  <a:srgbClr val="A9B7C6"/>
                </a:solidFill>
              </a:rPr>
              <a:t>Error -&gt; </a:t>
            </a:r>
            <a:r>
              <a:rPr i="1" lang="en-GB" sz="1550">
                <a:solidFill>
                  <a:srgbClr val="A9B7C6"/>
                </a:solidFill>
              </a:rPr>
              <a:t>println</a:t>
            </a:r>
            <a:r>
              <a:rPr lang="en-GB" sz="1550">
                <a:solidFill>
                  <a:srgbClr val="A9B7C6"/>
                </a:solidFill>
              </a:rPr>
              <a:t>(state.</a:t>
            </a:r>
            <a:r>
              <a:rPr lang="en-GB" sz="1550">
                <a:solidFill>
                  <a:srgbClr val="9876AA"/>
                </a:solidFill>
              </a:rPr>
              <a:t>message</a:t>
            </a:r>
            <a:r>
              <a:rPr lang="en-GB" sz="1550">
                <a:solidFill>
                  <a:srgbClr val="A9B7C6"/>
                </a:solidFill>
              </a:rPr>
              <a:t>) // Smart cast to Error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    Initial -&gt; {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        </a:t>
            </a:r>
            <a:r>
              <a:rPr lang="en-GB" sz="1550">
                <a:solidFill>
                  <a:srgbClr val="808080"/>
                </a:solidFill>
              </a:rPr>
              <a:t>// start an operation</a:t>
            </a:r>
            <a:endParaRPr sz="155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808080"/>
                </a:solidFill>
              </a:rPr>
              <a:t>       </a:t>
            </a:r>
            <a:r>
              <a:rPr lang="en-GB" sz="1550">
                <a:solidFill>
                  <a:srgbClr val="A9B7C6"/>
                </a:solidFill>
              </a:rPr>
              <a:t>}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    </a:t>
            </a:r>
            <a:r>
              <a:rPr lang="en-GB" sz="1550">
                <a:solidFill>
                  <a:srgbClr val="CC7832"/>
                </a:solidFill>
              </a:rPr>
              <a:t>is </a:t>
            </a:r>
            <a:r>
              <a:rPr lang="en-GB" sz="1550">
                <a:solidFill>
                  <a:srgbClr val="A9B7C6"/>
                </a:solidFill>
              </a:rPr>
              <a:t>Loading -&gt; showProgress(state.</a:t>
            </a:r>
            <a:r>
              <a:rPr lang="en-GB" sz="1550">
                <a:solidFill>
                  <a:srgbClr val="9876AA"/>
                </a:solidFill>
              </a:rPr>
              <a:t>progress</a:t>
            </a:r>
            <a:r>
              <a:rPr lang="en-GB" sz="1550">
                <a:solidFill>
                  <a:srgbClr val="A9B7C6"/>
                </a:solidFill>
              </a:rPr>
              <a:t>) // Smart cast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    </a:t>
            </a:r>
            <a:r>
              <a:rPr lang="en-GB" sz="1550">
                <a:solidFill>
                  <a:srgbClr val="CC7832"/>
                </a:solidFill>
              </a:rPr>
              <a:t>is </a:t>
            </a:r>
            <a:r>
              <a:rPr lang="en-GB" sz="1550">
                <a:solidFill>
                  <a:srgbClr val="A9B7C6"/>
                </a:solidFill>
              </a:rPr>
              <a:t>Ready -&gt; showItems(state.</a:t>
            </a:r>
            <a:r>
              <a:rPr lang="en-GB" sz="1550">
                <a:solidFill>
                  <a:srgbClr val="9876AA"/>
                </a:solidFill>
              </a:rPr>
              <a:t>data</a:t>
            </a:r>
            <a:r>
              <a:rPr lang="en-GB" sz="1550">
                <a:solidFill>
                  <a:srgbClr val="A9B7C6"/>
                </a:solidFill>
              </a:rPr>
              <a:t>) </a:t>
            </a:r>
            <a:r>
              <a:rPr lang="en-GB" sz="1550">
                <a:solidFill>
                  <a:srgbClr val="A9B7C6"/>
                </a:solidFill>
              </a:rPr>
              <a:t>// Smart cast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}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}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7832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33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C7832"/>
                </a:solidFill>
              </a:rPr>
              <a:t>fun </a:t>
            </a:r>
            <a:r>
              <a:rPr lang="en-GB" sz="1550">
                <a:solidFill>
                  <a:srgbClr val="FFC66D"/>
                </a:solidFill>
              </a:rPr>
              <a:t>main</a:t>
            </a:r>
            <a:r>
              <a:rPr lang="en-GB" sz="1550">
                <a:solidFill>
                  <a:srgbClr val="A9B7C6"/>
                </a:solidFill>
              </a:rPr>
              <a:t>() {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</a:t>
            </a:r>
            <a:r>
              <a:rPr lang="en-GB" sz="1550">
                <a:solidFill>
                  <a:srgbClr val="CC7832"/>
                </a:solidFill>
              </a:rPr>
              <a:t>val </a:t>
            </a:r>
            <a:r>
              <a:rPr lang="en-GB" sz="1550">
                <a:solidFill>
                  <a:srgbClr val="A9B7C6"/>
                </a:solidFill>
              </a:rPr>
              <a:t>state = </a:t>
            </a:r>
            <a:r>
              <a:rPr i="1" lang="en-GB" sz="1550">
                <a:solidFill>
                  <a:srgbClr val="A9B7C6"/>
                </a:solidFill>
              </a:rPr>
              <a:t>getHomeScreenState</a:t>
            </a:r>
            <a:r>
              <a:rPr lang="en-GB" sz="1550">
                <a:solidFill>
                  <a:srgbClr val="A9B7C6"/>
                </a:solidFill>
              </a:rPr>
              <a:t>()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</a:t>
            </a:r>
            <a:r>
              <a:rPr lang="en-GB" sz="1550">
                <a:solidFill>
                  <a:srgbClr val="CC7832"/>
                </a:solidFill>
              </a:rPr>
              <a:t>when </a:t>
            </a:r>
            <a:r>
              <a:rPr lang="en-GB" sz="1550">
                <a:solidFill>
                  <a:srgbClr val="A9B7C6"/>
                </a:solidFill>
              </a:rPr>
              <a:t>(state) {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    </a:t>
            </a:r>
            <a:r>
              <a:rPr lang="en-GB" sz="1550">
                <a:solidFill>
                  <a:srgbClr val="CC7832"/>
                </a:solidFill>
              </a:rPr>
              <a:t>is </a:t>
            </a:r>
            <a:r>
              <a:rPr lang="en-GB" sz="1550">
                <a:solidFill>
                  <a:srgbClr val="A9B7C6"/>
                </a:solidFill>
              </a:rPr>
              <a:t>Loading -&gt; showProgress(state.</a:t>
            </a:r>
            <a:r>
              <a:rPr lang="en-GB" sz="1550">
                <a:solidFill>
                  <a:srgbClr val="9876AA"/>
                </a:solidFill>
              </a:rPr>
              <a:t>progress</a:t>
            </a:r>
            <a:r>
              <a:rPr lang="en-GB" sz="1550">
                <a:solidFill>
                  <a:srgbClr val="A9B7C6"/>
                </a:solidFill>
              </a:rPr>
              <a:t>) // Smart cast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    </a:t>
            </a:r>
            <a:r>
              <a:rPr lang="en-GB" sz="1550">
                <a:solidFill>
                  <a:srgbClr val="CC7832"/>
                </a:solidFill>
              </a:rPr>
              <a:t>is </a:t>
            </a:r>
            <a:r>
              <a:rPr lang="en-GB" sz="1550">
                <a:solidFill>
                  <a:srgbClr val="A9B7C6"/>
                </a:solidFill>
              </a:rPr>
              <a:t>Ready -&gt; showItems(state.</a:t>
            </a:r>
            <a:r>
              <a:rPr lang="en-GB" sz="1550">
                <a:solidFill>
                  <a:srgbClr val="9876AA"/>
                </a:solidFill>
              </a:rPr>
              <a:t>data</a:t>
            </a:r>
            <a:r>
              <a:rPr lang="en-GB" sz="1550">
                <a:solidFill>
                  <a:srgbClr val="A9B7C6"/>
                </a:solidFill>
              </a:rPr>
              <a:t>) // Smart cast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</a:rPr>
              <a:t>       // Error -&gt; Must handle all cases or use `else` block</a:t>
            </a:r>
            <a:endParaRPr sz="155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   }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A9B7C6"/>
                </a:solidFill>
              </a:rPr>
              <a:t>}</a:t>
            </a:r>
            <a:endParaRPr sz="15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7832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Sealed interfaces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5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Sealed interfaces</a:t>
            </a:r>
            <a:endParaRPr sz="2029"/>
          </a:p>
        </p:txBody>
      </p:sp>
      <p:sp>
        <p:nvSpPr>
          <p:cNvPr id="796" name="Google Shape;796;p135"/>
          <p:cNvSpPr txBox="1"/>
          <p:nvPr/>
        </p:nvSpPr>
        <p:spPr>
          <a:xfrm>
            <a:off x="608250" y="1230825"/>
            <a:ext cx="7927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 cases are the same as sealed classes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Allows for greater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extensibility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6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136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50">
                <a:solidFill>
                  <a:srgbClr val="CC7832"/>
                </a:solidFill>
              </a:rPr>
              <a:t>sealed interface </a:t>
            </a:r>
            <a:r>
              <a:rPr b="1" lang="en-GB" sz="1350">
                <a:solidFill>
                  <a:srgbClr val="A9B7C6"/>
                </a:solidFill>
              </a:rPr>
              <a:t>HomeScreenState // Interface, not a class</a:t>
            </a:r>
            <a:endParaRPr b="1"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C7832"/>
                </a:solidFill>
              </a:rPr>
              <a:t>object </a:t>
            </a:r>
            <a:r>
              <a:rPr lang="en-GB" sz="1350">
                <a:solidFill>
                  <a:srgbClr val="A9B7C6"/>
                </a:solidFill>
              </a:rPr>
              <a:t>Initial : HomeScreenState</a:t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C7832"/>
                </a:solidFill>
              </a:rPr>
              <a:t>data class </a:t>
            </a:r>
            <a:r>
              <a:rPr lang="en-GB" sz="1350">
                <a:solidFill>
                  <a:srgbClr val="A9B7C6"/>
                </a:solidFill>
              </a:rPr>
              <a:t>Loading(</a:t>
            </a:r>
            <a:r>
              <a:rPr lang="en-GB" sz="1350">
                <a:solidFill>
                  <a:srgbClr val="CC7832"/>
                </a:solidFill>
              </a:rPr>
              <a:t>val </a:t>
            </a:r>
            <a:r>
              <a:rPr lang="en-GB" sz="1350">
                <a:solidFill>
                  <a:srgbClr val="9876AA"/>
                </a:solidFill>
              </a:rPr>
              <a:t>progress</a:t>
            </a:r>
            <a:r>
              <a:rPr lang="en-GB" sz="1350">
                <a:solidFill>
                  <a:srgbClr val="A9B7C6"/>
                </a:solidFill>
              </a:rPr>
              <a:t>: Float) : HomeScreenState</a:t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C7832"/>
                </a:solidFill>
              </a:rPr>
              <a:t>data class </a:t>
            </a:r>
            <a:r>
              <a:rPr lang="en-GB" sz="1350">
                <a:solidFill>
                  <a:srgbClr val="A9B7C6"/>
                </a:solidFill>
              </a:rPr>
              <a:t>Ready(</a:t>
            </a:r>
            <a:r>
              <a:rPr lang="en-GB" sz="1350">
                <a:solidFill>
                  <a:srgbClr val="CC7832"/>
                </a:solidFill>
              </a:rPr>
              <a:t>val </a:t>
            </a:r>
            <a:r>
              <a:rPr lang="en-GB" sz="1350">
                <a:solidFill>
                  <a:srgbClr val="9876AA"/>
                </a:solidFill>
              </a:rPr>
              <a:t>data</a:t>
            </a:r>
            <a:r>
              <a:rPr lang="en-GB" sz="1350">
                <a:solidFill>
                  <a:srgbClr val="A9B7C6"/>
                </a:solidFill>
              </a:rPr>
              <a:t>: List&lt;String&gt;) : HomeScreenState</a:t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C7832"/>
                </a:solidFill>
              </a:rPr>
              <a:t>data class </a:t>
            </a:r>
            <a:r>
              <a:rPr lang="en-GB" sz="1350">
                <a:solidFill>
                  <a:srgbClr val="A9B7C6"/>
                </a:solidFill>
              </a:rPr>
              <a:t>Error(</a:t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A9B7C6"/>
                </a:solidFill>
              </a:rPr>
              <a:t>   </a:t>
            </a:r>
            <a:r>
              <a:rPr lang="en-GB" sz="1350">
                <a:solidFill>
                  <a:srgbClr val="CC7832"/>
                </a:solidFill>
              </a:rPr>
              <a:t>val </a:t>
            </a:r>
            <a:r>
              <a:rPr lang="en-GB" sz="1350">
                <a:solidFill>
                  <a:srgbClr val="9876AA"/>
                </a:solidFill>
              </a:rPr>
              <a:t>exception</a:t>
            </a:r>
            <a:r>
              <a:rPr lang="en-GB" sz="1350">
                <a:solidFill>
                  <a:srgbClr val="A9B7C6"/>
                </a:solidFill>
              </a:rPr>
              <a:t>: Exception</a:t>
            </a:r>
            <a:r>
              <a:rPr lang="en-GB" sz="1350">
                <a:solidFill>
                  <a:srgbClr val="CC7832"/>
                </a:solidFill>
              </a:rPr>
              <a:t>,</a:t>
            </a:r>
            <a:endParaRPr sz="1350">
              <a:solidFill>
                <a:srgbClr val="CC783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C7832"/>
                </a:solidFill>
              </a:rPr>
              <a:t>   val </a:t>
            </a:r>
            <a:r>
              <a:rPr lang="en-GB" sz="1350">
                <a:solidFill>
                  <a:srgbClr val="9876AA"/>
                </a:solidFill>
              </a:rPr>
              <a:t>message</a:t>
            </a:r>
            <a:r>
              <a:rPr lang="en-GB" sz="1350">
                <a:solidFill>
                  <a:srgbClr val="A9B7C6"/>
                </a:solidFill>
              </a:rPr>
              <a:t>: String</a:t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A9B7C6"/>
                </a:solidFill>
              </a:rPr>
              <a:t>) : HomeScreenState</a:t>
            </a:r>
            <a:endParaRPr sz="1350">
              <a:solidFill>
                <a:srgbClr val="A9B7C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CC783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ctrTitle"/>
          </p:nvPr>
        </p:nvSpPr>
        <p:spPr>
          <a:xfrm>
            <a:off x="311700" y="1704575"/>
            <a:ext cx="8701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Elvis</a:t>
            </a:r>
            <a:r>
              <a:rPr lang="en-GB" sz="2400"/>
              <a:t> operator </a:t>
            </a:r>
            <a:r>
              <a:rPr lang="en-GB" sz="2400">
                <a:solidFill>
                  <a:srgbClr val="CF8E6D"/>
                </a:solidFill>
              </a:rPr>
              <a:t>?:</a:t>
            </a:r>
            <a:endParaRPr sz="2400">
              <a:solidFill>
                <a:srgbClr val="CF8E6D"/>
              </a:solidFill>
            </a:endParaRPr>
          </a:p>
        </p:txBody>
      </p:sp>
      <p:sp>
        <p:nvSpPr>
          <p:cNvPr id="140" name="Google Shape;140;p29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Null handling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141" name="Google Shape;141;p29"/>
          <p:cNvSpPr txBox="1"/>
          <p:nvPr/>
        </p:nvSpPr>
        <p:spPr>
          <a:xfrm>
            <a:off x="729300" y="2784800"/>
            <a:ext cx="768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nameLengthElvis = name?.</a:t>
            </a:r>
            <a:r>
              <a:rPr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length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?: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endParaRPr sz="1800">
              <a:solidFill>
                <a:srgbClr val="2AACB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(nameLengthElvis)  </a:t>
            </a:r>
            <a:r>
              <a:rPr lang="en-GB" sz="1800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//output: 0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808" name="Google Shape;808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https://kotlinlang.org/docs/sealed-classes.html#sealed-classes.md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https://typealias.com/start/kotlin-sealed-types/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Thank you!</a:t>
            </a:r>
            <a:endParaRPr sz="46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ctrTitle"/>
          </p:nvPr>
        </p:nvSpPr>
        <p:spPr>
          <a:xfrm>
            <a:off x="311700" y="1704575"/>
            <a:ext cx="8701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Not-null assertion operator </a:t>
            </a:r>
            <a:r>
              <a:rPr lang="en-GB" sz="2400">
                <a:solidFill>
                  <a:srgbClr val="CF8E6D"/>
                </a:solidFill>
              </a:rPr>
              <a:t>!!</a:t>
            </a:r>
            <a:endParaRPr sz="2400">
              <a:solidFill>
                <a:srgbClr val="CF8E6D"/>
              </a:solidFill>
            </a:endParaRPr>
          </a:p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Null handling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148" name="Google Shape;148;p30"/>
          <p:cNvSpPr txBox="1"/>
          <p:nvPr/>
        </p:nvSpPr>
        <p:spPr>
          <a:xfrm>
            <a:off x="729300" y="2784800"/>
            <a:ext cx="7685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i="1"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String? =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(name!!.</a:t>
            </a:r>
            <a:r>
              <a:rPr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length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a man in a suit and tie is standing in front of a mountain range (Provided by Tenor)"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100" y="3355221"/>
            <a:ext cx="3349750" cy="13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Platform type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Calling Java from Kotlin | Kotlin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Null safety | Kotlin Documentation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Nulls and Null Safety - Dave Leeds on Kotlin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Inheritance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ctrTitle"/>
          </p:nvPr>
        </p:nvSpPr>
        <p:spPr>
          <a:xfrm>
            <a:off x="311700" y="1848300"/>
            <a:ext cx="87018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 </a:t>
            </a:r>
            <a:r>
              <a:rPr lang="en-GB" sz="2400">
                <a:solidFill>
                  <a:srgbClr val="CF8E6D"/>
                </a:solidFill>
              </a:rPr>
              <a:t>superclass </a:t>
            </a:r>
            <a:r>
              <a:rPr lang="en-GB" sz="2400"/>
              <a:t>shares properties and methods with a </a:t>
            </a:r>
            <a:r>
              <a:rPr lang="en-GB" sz="2400">
                <a:solidFill>
                  <a:srgbClr val="CF8E6D"/>
                </a:solidFill>
              </a:rPr>
              <a:t>subclass</a:t>
            </a:r>
            <a:endParaRPr sz="2400">
              <a:solidFill>
                <a:srgbClr val="CF8E6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 subclass can only</a:t>
            </a:r>
            <a:r>
              <a:rPr lang="en-GB" sz="2400">
                <a:solidFill>
                  <a:srgbClr val="CC7832"/>
                </a:solidFill>
              </a:rPr>
              <a:t> </a:t>
            </a:r>
            <a:r>
              <a:rPr lang="en-GB" sz="2400">
                <a:solidFill>
                  <a:srgbClr val="CF8E6D"/>
                </a:solidFill>
              </a:rPr>
              <a:t>inherit from one </a:t>
            </a:r>
            <a:r>
              <a:rPr lang="en-GB" sz="2400"/>
              <a:t>superclass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Kotlin classes are </a:t>
            </a:r>
            <a:r>
              <a:rPr lang="en-GB" sz="2400">
                <a:solidFill>
                  <a:srgbClr val="CF8E6D"/>
                </a:solidFill>
              </a:rPr>
              <a:t>final</a:t>
            </a:r>
            <a:r>
              <a:rPr lang="en-GB" sz="2400"/>
              <a:t> by default</a:t>
            </a:r>
            <a:endParaRPr sz="2400"/>
          </a:p>
        </p:txBody>
      </p:sp>
      <p:sp>
        <p:nvSpPr>
          <p:cNvPr id="171" name="Google Shape;171;p34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Inheritance</a:t>
            </a:r>
            <a:endParaRPr sz="202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/>
        </p:nvSpPr>
        <p:spPr>
          <a:xfrm>
            <a:off x="872100" y="2821425"/>
            <a:ext cx="4084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 class Worker(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lastName: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job: Job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: Person(name, lastName)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7" name="Google Shape;177;p35"/>
          <p:cNvSpPr txBox="1"/>
          <p:nvPr/>
        </p:nvSpPr>
        <p:spPr>
          <a:xfrm>
            <a:off x="5217825" y="738800"/>
            <a:ext cx="361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 Teacher(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lastName: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salary: Double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: Worker(name, lastName, Job("Teacher", salary))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8" name="Google Shape;178;p35"/>
          <p:cNvSpPr txBox="1"/>
          <p:nvPr/>
        </p:nvSpPr>
        <p:spPr>
          <a:xfrm>
            <a:off x="872100" y="73880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 class 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Person(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6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String,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6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lastName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String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9" name="Google Shape;179;p35"/>
          <p:cNvSpPr/>
          <p:nvPr/>
        </p:nvSpPr>
        <p:spPr>
          <a:xfrm>
            <a:off x="926650" y="808775"/>
            <a:ext cx="570000" cy="30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/>
        </p:nvSpPr>
        <p:spPr>
          <a:xfrm>
            <a:off x="872100" y="73880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 class Person(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lastName: String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5" name="Google Shape;185;p36"/>
          <p:cNvSpPr txBox="1"/>
          <p:nvPr/>
        </p:nvSpPr>
        <p:spPr>
          <a:xfrm>
            <a:off x="872100" y="2226800"/>
            <a:ext cx="4084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 class 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Worker(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name: String,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lastName: String,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6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job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Job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: Person(name, lastName)</a:t>
            </a:r>
            <a:endParaRPr sz="16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6" name="Google Shape;186;p36"/>
          <p:cNvSpPr txBox="1"/>
          <p:nvPr/>
        </p:nvSpPr>
        <p:spPr>
          <a:xfrm>
            <a:off x="5242625" y="738800"/>
            <a:ext cx="3751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 Teacher(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lastName: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salary: Double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: Worker(name, lastName, Job("Teacher", salary))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7" name="Google Shape;187;p36"/>
          <p:cNvSpPr/>
          <p:nvPr/>
        </p:nvSpPr>
        <p:spPr>
          <a:xfrm>
            <a:off x="1402350" y="3286375"/>
            <a:ext cx="797700" cy="30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3800"/>
              <a:t>Advanced Kotlin</a:t>
            </a:r>
            <a:endParaRPr/>
          </a:p>
        </p:txBody>
      </p:sp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Continue with nullability, collections, generics, complex functions and delegates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9"/>
          <p:cNvSpPr txBox="1"/>
          <p:nvPr/>
        </p:nvSpPr>
        <p:spPr>
          <a:xfrm>
            <a:off x="7701896" y="4111088"/>
            <a:ext cx="1130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Luka Kordić</a:t>
            </a:r>
            <a:endParaRPr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Android @Spyrosoft</a:t>
            </a:r>
            <a:endParaRPr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GDG Osijek</a:t>
            </a:r>
            <a:endParaRPr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 b="0" l="3951" r="3942" t="0"/>
          <a:stretch/>
        </p:blipFill>
        <p:spPr>
          <a:xfrm>
            <a:off x="7021651" y="4133750"/>
            <a:ext cx="565200" cy="56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/>
        </p:nvSpPr>
        <p:spPr>
          <a:xfrm>
            <a:off x="872100" y="73880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 class Person(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lastName: String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872100" y="2226800"/>
            <a:ext cx="4084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 class Worker(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lastName: String,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val job: Job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: Person(name, lastName)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4" name="Google Shape;194;p37"/>
          <p:cNvSpPr txBox="1"/>
          <p:nvPr/>
        </p:nvSpPr>
        <p:spPr>
          <a:xfrm>
            <a:off x="5029525" y="738800"/>
            <a:ext cx="3612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 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Teacher(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name: String,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lastName: String,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salary: Double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: Worker(name, lastName, Job(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"Teacher"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salary))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5" name="Google Shape;195;p37"/>
          <p:cNvSpPr/>
          <p:nvPr/>
        </p:nvSpPr>
        <p:spPr>
          <a:xfrm>
            <a:off x="5574625" y="1775025"/>
            <a:ext cx="797700" cy="30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ctrTitle"/>
          </p:nvPr>
        </p:nvSpPr>
        <p:spPr>
          <a:xfrm>
            <a:off x="311700" y="1772100"/>
            <a:ext cx="87018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rgbClr val="CF8E6D"/>
                </a:solidFill>
              </a:rPr>
              <a:t>Open </a:t>
            </a:r>
            <a:r>
              <a:rPr lang="en-GB" sz="2400"/>
              <a:t>keyword - classes are closed by default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Inheritance creates a class </a:t>
            </a:r>
            <a:r>
              <a:rPr lang="en-GB" sz="2400">
                <a:solidFill>
                  <a:srgbClr val="CF8E6D"/>
                </a:solidFill>
              </a:rPr>
              <a:t>hierarchy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Only</a:t>
            </a:r>
            <a:r>
              <a:rPr lang="en-GB" sz="2400">
                <a:solidFill>
                  <a:srgbClr val="CF8E6D"/>
                </a:solidFill>
              </a:rPr>
              <a:t> non-private</a:t>
            </a:r>
            <a:r>
              <a:rPr lang="en-GB" sz="2400"/>
              <a:t> properties and methods are transferred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rgbClr val="CF8E6D"/>
                </a:solidFill>
              </a:rPr>
              <a:t>p</a:t>
            </a:r>
            <a:r>
              <a:rPr lang="en-GB" sz="2400">
                <a:solidFill>
                  <a:srgbClr val="CF8E6D"/>
                </a:solidFill>
              </a:rPr>
              <a:t>rotected </a:t>
            </a:r>
            <a:r>
              <a:rPr lang="en-GB" sz="2400"/>
              <a:t>- limits visibility only to subclasses</a:t>
            </a:r>
            <a:endParaRPr sz="2400"/>
          </a:p>
        </p:txBody>
      </p:sp>
      <p:sp>
        <p:nvSpPr>
          <p:cNvPr id="201" name="Google Shape;201;p38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Inheritance</a:t>
            </a:r>
            <a:endParaRPr sz="202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Interfaces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ctrTitle"/>
          </p:nvPr>
        </p:nvSpPr>
        <p:spPr>
          <a:xfrm>
            <a:off x="311700" y="1793825"/>
            <a:ext cx="87018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Similar to classes, but always </a:t>
            </a:r>
            <a:r>
              <a:rPr lang="en-GB" sz="2400">
                <a:solidFill>
                  <a:srgbClr val="CF8E6D"/>
                </a:solidFill>
              </a:rPr>
              <a:t>abstract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“</a:t>
            </a:r>
            <a:r>
              <a:rPr lang="en-GB" sz="2400">
                <a:solidFill>
                  <a:srgbClr val="CF8E6D"/>
                </a:solidFill>
              </a:rPr>
              <a:t>Contract</a:t>
            </a:r>
            <a:r>
              <a:rPr lang="en-GB" sz="2400"/>
              <a:t>” you have to follow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Abstract methods </a:t>
            </a:r>
            <a:r>
              <a:rPr lang="en-GB" sz="2400">
                <a:solidFill>
                  <a:srgbClr val="CF8E6D"/>
                </a:solidFill>
              </a:rPr>
              <a:t>must be</a:t>
            </a:r>
            <a:r>
              <a:rPr lang="en-GB" sz="2400"/>
              <a:t> implemented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rgbClr val="CF8E6D"/>
                </a:solidFill>
              </a:rPr>
              <a:t>Any number </a:t>
            </a:r>
            <a:r>
              <a:rPr lang="en-GB" sz="2400"/>
              <a:t>of interfaces can be implemented</a:t>
            </a:r>
            <a:endParaRPr sz="2400"/>
          </a:p>
        </p:txBody>
      </p:sp>
      <p:sp>
        <p:nvSpPr>
          <p:cNvPr id="212" name="Google Shape;212;p40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Interfaces</a:t>
            </a:r>
            <a:endParaRPr sz="202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1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CF8E6D"/>
                </a:solidFill>
              </a:rPr>
              <a:t>interface </a:t>
            </a:r>
            <a:r>
              <a:rPr lang="en-GB" sz="1400">
                <a:solidFill>
                  <a:srgbClr val="BCBEC4"/>
                </a:solidFill>
              </a:rPr>
              <a:t>OnClickListener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</a:t>
            </a:r>
            <a:r>
              <a:rPr lang="en-GB" sz="1400">
                <a:solidFill>
                  <a:srgbClr val="CF8E6D"/>
                </a:solidFill>
              </a:rPr>
              <a:t>fun </a:t>
            </a:r>
            <a:r>
              <a:rPr lang="en-GB" sz="1400">
                <a:solidFill>
                  <a:srgbClr val="56A8F5"/>
                </a:solidFill>
              </a:rPr>
              <a:t>onClick</a:t>
            </a:r>
            <a:r>
              <a:rPr lang="en-GB" sz="1400">
                <a:solidFill>
                  <a:srgbClr val="BCBEC4"/>
                </a:solidFill>
              </a:rPr>
              <a:t>()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CF8E6D"/>
                </a:solidFill>
              </a:rPr>
              <a:t>interface </a:t>
            </a:r>
            <a:r>
              <a:rPr lang="en-GB" sz="1400">
                <a:solidFill>
                  <a:srgbClr val="BCBEC4"/>
                </a:solidFill>
              </a:rPr>
              <a:t>OnLongClickListener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</a:t>
            </a:r>
            <a:r>
              <a:rPr lang="en-GB" sz="1400">
                <a:solidFill>
                  <a:srgbClr val="CF8E6D"/>
                </a:solidFill>
              </a:rPr>
              <a:t>fun </a:t>
            </a:r>
            <a:r>
              <a:rPr lang="en-GB" sz="1400">
                <a:solidFill>
                  <a:srgbClr val="56A8F5"/>
                </a:solidFill>
              </a:rPr>
              <a:t>onLongClick</a:t>
            </a:r>
            <a:r>
              <a:rPr lang="en-GB" sz="1400">
                <a:solidFill>
                  <a:srgbClr val="BCBEC4"/>
                </a:solidFill>
              </a:rPr>
              <a:t>()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interface CombinedClickListener : OnClickListener, OnLongClickListener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class CustomListener: CombinedClickListener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override fun onClick()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    // Implement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override fun onLongClick()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    // Implement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400">
              <a:solidFill>
                <a:srgbClr val="4DD0E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2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interface OnClickListener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fun onClick()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interface OnLongClickListener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fun onLongClick()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CF8E6D"/>
                </a:solidFill>
              </a:rPr>
              <a:t>interface </a:t>
            </a:r>
            <a:r>
              <a:rPr lang="en-GB" sz="1400">
                <a:solidFill>
                  <a:srgbClr val="BCBEC4"/>
                </a:solidFill>
              </a:rPr>
              <a:t>CombinedClickListener : OnClickListener, OnLongClickListener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class CustomListener: CombinedClickListener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override fun onClick()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    // Implement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override fun onLongClick()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    // Implement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400">
              <a:solidFill>
                <a:srgbClr val="4DD0E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3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interface OnClickListener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fun onClick()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interface OnLongClickListener {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   fun onLongClick()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}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</a:rPr>
              <a:t>interface CombinedClickListener : OnClickListener, OnLongClickListener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CF8E6D"/>
                </a:solidFill>
              </a:rPr>
              <a:t>class </a:t>
            </a:r>
            <a:r>
              <a:rPr lang="en-GB" sz="1400">
                <a:solidFill>
                  <a:srgbClr val="BCBEC4"/>
                </a:solidFill>
              </a:rPr>
              <a:t>CustomListener: CombinedClickListener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</a:t>
            </a:r>
            <a:r>
              <a:rPr lang="en-GB" sz="1400">
                <a:solidFill>
                  <a:srgbClr val="CF8E6D"/>
                </a:solidFill>
              </a:rPr>
              <a:t>override fun </a:t>
            </a:r>
            <a:r>
              <a:rPr lang="en-GB" sz="1400">
                <a:solidFill>
                  <a:srgbClr val="56A8F5"/>
                </a:solidFill>
              </a:rPr>
              <a:t>onClick</a:t>
            </a:r>
            <a:r>
              <a:rPr lang="en-GB" sz="1400">
                <a:solidFill>
                  <a:srgbClr val="BCBEC4"/>
                </a:solidFill>
              </a:rPr>
              <a:t>()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    </a:t>
            </a:r>
            <a:r>
              <a:rPr lang="en-GB" sz="1400">
                <a:solidFill>
                  <a:srgbClr val="7A7E85"/>
                </a:solidFill>
              </a:rPr>
              <a:t>// Implement</a:t>
            </a:r>
            <a:endParaRPr sz="1400">
              <a:solidFill>
                <a:srgbClr val="7A7E8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A7E85"/>
                </a:solidFill>
              </a:rPr>
              <a:t>   </a:t>
            </a:r>
            <a:r>
              <a:rPr lang="en-GB" sz="1400">
                <a:solidFill>
                  <a:srgbClr val="BCBEC4"/>
                </a:solidFill>
              </a:rPr>
              <a:t>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</a:t>
            </a:r>
            <a:r>
              <a:rPr lang="en-GB" sz="1400">
                <a:solidFill>
                  <a:srgbClr val="CF8E6D"/>
                </a:solidFill>
              </a:rPr>
              <a:t>override fun </a:t>
            </a:r>
            <a:r>
              <a:rPr lang="en-GB" sz="1400">
                <a:solidFill>
                  <a:srgbClr val="56A8F5"/>
                </a:solidFill>
              </a:rPr>
              <a:t>onLongClick</a:t>
            </a:r>
            <a:r>
              <a:rPr lang="en-GB" sz="1400">
                <a:solidFill>
                  <a:srgbClr val="BCBEC4"/>
                </a:solidFill>
              </a:rPr>
              <a:t>()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    </a:t>
            </a:r>
            <a:r>
              <a:rPr lang="en-GB" sz="1400">
                <a:solidFill>
                  <a:srgbClr val="7A7E85"/>
                </a:solidFill>
              </a:rPr>
              <a:t>// Implement</a:t>
            </a:r>
            <a:endParaRPr sz="1400">
              <a:solidFill>
                <a:srgbClr val="7A7E8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A7E85"/>
                </a:solidFill>
              </a:rPr>
              <a:t>   </a:t>
            </a:r>
            <a:r>
              <a:rPr lang="en-GB" sz="1400">
                <a:solidFill>
                  <a:srgbClr val="BCBEC4"/>
                </a:solidFill>
              </a:rPr>
              <a:t>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400">
              <a:solidFill>
                <a:srgbClr val="4DD0E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Abstractions &amp; polymorphism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>
            <p:ph type="ctrTitle"/>
          </p:nvPr>
        </p:nvSpPr>
        <p:spPr>
          <a:xfrm>
            <a:off x="311700" y="1793825"/>
            <a:ext cx="87018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Ability of a type to take </a:t>
            </a:r>
            <a:r>
              <a:rPr lang="en-GB" sz="2400">
                <a:solidFill>
                  <a:srgbClr val="CF8E6D"/>
                </a:solidFill>
              </a:rPr>
              <a:t>many forms</a:t>
            </a:r>
            <a:endParaRPr sz="2400">
              <a:solidFill>
                <a:srgbClr val="CF8E6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We can use a </a:t>
            </a:r>
            <a:r>
              <a:rPr lang="en-GB" sz="2400">
                <a:solidFill>
                  <a:srgbClr val="CF8E6D"/>
                </a:solidFill>
              </a:rPr>
              <a:t>common (more abstract)</a:t>
            </a:r>
            <a:r>
              <a:rPr lang="en-GB" sz="2400"/>
              <a:t> type for specific behavior without </a:t>
            </a:r>
            <a:r>
              <a:rPr lang="en-GB" sz="2400"/>
              <a:t>knowing</a:t>
            </a:r>
            <a:r>
              <a:rPr lang="en-GB" sz="2400"/>
              <a:t> about the </a:t>
            </a:r>
            <a:r>
              <a:rPr lang="en-GB" sz="2400">
                <a:solidFill>
                  <a:srgbClr val="CF8E6D"/>
                </a:solidFill>
              </a:rPr>
              <a:t>implementations</a:t>
            </a:r>
            <a:endParaRPr sz="2400">
              <a:solidFill>
                <a:srgbClr val="CF8E6D"/>
              </a:solidFill>
            </a:endParaRPr>
          </a:p>
        </p:txBody>
      </p:sp>
      <p:sp>
        <p:nvSpPr>
          <p:cNvPr id="241" name="Google Shape;241;p45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Abstractions &amp; polymorphism</a:t>
            </a:r>
            <a:endParaRPr sz="202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579666" y="3494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CF8E6D"/>
                </a:solidFill>
              </a:rPr>
              <a:t>interface </a:t>
            </a:r>
            <a:r>
              <a:rPr lang="en-GB" sz="1400">
                <a:solidFill>
                  <a:srgbClr val="BCBEC4"/>
                </a:solidFill>
              </a:rPr>
              <a:t>Attacker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</a:t>
            </a:r>
            <a:r>
              <a:rPr lang="en-GB" sz="1400">
                <a:solidFill>
                  <a:srgbClr val="CF8E6D"/>
                </a:solidFill>
              </a:rPr>
              <a:t>fun </a:t>
            </a:r>
            <a:r>
              <a:rPr lang="en-GB" sz="1400">
                <a:solidFill>
                  <a:srgbClr val="56A8F5"/>
                </a:solidFill>
              </a:rPr>
              <a:t>attack</a:t>
            </a:r>
            <a:r>
              <a:rPr lang="en-GB" sz="1400">
                <a:solidFill>
                  <a:srgbClr val="BCBEC4"/>
                </a:solidFill>
              </a:rPr>
              <a:t>()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CF8E6D"/>
                </a:solidFill>
              </a:rPr>
              <a:t>class </a:t>
            </a:r>
            <a:r>
              <a:rPr lang="en-GB" sz="1400">
                <a:solidFill>
                  <a:srgbClr val="BCBEC4"/>
                </a:solidFill>
              </a:rPr>
              <a:t>Swordsman: Attacker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</a:t>
            </a:r>
            <a:r>
              <a:rPr lang="en-GB" sz="1400">
                <a:solidFill>
                  <a:srgbClr val="CF8E6D"/>
                </a:solidFill>
              </a:rPr>
              <a:t>override fun </a:t>
            </a:r>
            <a:r>
              <a:rPr lang="en-GB" sz="1400">
                <a:solidFill>
                  <a:srgbClr val="56A8F5"/>
                </a:solidFill>
              </a:rPr>
              <a:t>attack</a:t>
            </a:r>
            <a:r>
              <a:rPr lang="en-GB" sz="1400">
                <a:solidFill>
                  <a:srgbClr val="BCBEC4"/>
                </a:solidFill>
              </a:rPr>
              <a:t>()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    </a:t>
            </a:r>
            <a:r>
              <a:rPr i="1" lang="en-GB" sz="1400">
                <a:solidFill>
                  <a:srgbClr val="BCBEC4"/>
                </a:solidFill>
              </a:rPr>
              <a:t>println</a:t>
            </a:r>
            <a:r>
              <a:rPr lang="en-GB" sz="1400">
                <a:solidFill>
                  <a:srgbClr val="BCBEC4"/>
                </a:solidFill>
              </a:rPr>
              <a:t>(</a:t>
            </a:r>
            <a:r>
              <a:rPr lang="en-GB" sz="1400">
                <a:solidFill>
                  <a:srgbClr val="6AAB73"/>
                </a:solidFill>
              </a:rPr>
              <a:t>"Swinging a sword..."</a:t>
            </a:r>
            <a:r>
              <a:rPr lang="en-GB" sz="1400">
                <a:solidFill>
                  <a:srgbClr val="BCBEC4"/>
                </a:solidFill>
              </a:rPr>
              <a:t>)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CF8E6D"/>
                </a:solidFill>
              </a:rPr>
              <a:t>class </a:t>
            </a:r>
            <a:r>
              <a:rPr lang="en-GB" sz="1400">
                <a:solidFill>
                  <a:srgbClr val="BCBEC4"/>
                </a:solidFill>
              </a:rPr>
              <a:t>Archer: Attacker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</a:t>
            </a:r>
            <a:r>
              <a:rPr lang="en-GB" sz="1400">
                <a:solidFill>
                  <a:srgbClr val="CF8E6D"/>
                </a:solidFill>
              </a:rPr>
              <a:t>override fun </a:t>
            </a:r>
            <a:r>
              <a:rPr lang="en-GB" sz="1400">
                <a:solidFill>
                  <a:srgbClr val="56A8F5"/>
                </a:solidFill>
              </a:rPr>
              <a:t>attack</a:t>
            </a:r>
            <a:r>
              <a:rPr lang="en-GB" sz="1400">
                <a:solidFill>
                  <a:srgbClr val="BCBEC4"/>
                </a:solidFill>
              </a:rPr>
              <a:t>()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    </a:t>
            </a:r>
            <a:r>
              <a:rPr i="1" lang="en-GB" sz="1400">
                <a:solidFill>
                  <a:srgbClr val="BCBEC4"/>
                </a:solidFill>
              </a:rPr>
              <a:t>println</a:t>
            </a:r>
            <a:r>
              <a:rPr lang="en-GB" sz="1400">
                <a:solidFill>
                  <a:srgbClr val="BCBEC4"/>
                </a:solidFill>
              </a:rPr>
              <a:t>(</a:t>
            </a:r>
            <a:r>
              <a:rPr lang="en-GB" sz="1400">
                <a:solidFill>
                  <a:srgbClr val="6AAB73"/>
                </a:solidFill>
              </a:rPr>
              <a:t>"Drawing a bow..."</a:t>
            </a:r>
            <a:r>
              <a:rPr lang="en-GB" sz="1400">
                <a:solidFill>
                  <a:srgbClr val="BCBEC4"/>
                </a:solidFill>
              </a:rPr>
              <a:t>)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CF8E6D"/>
                </a:solidFill>
              </a:rPr>
              <a:t>class </a:t>
            </a:r>
            <a:r>
              <a:rPr lang="en-GB" sz="1400">
                <a:solidFill>
                  <a:srgbClr val="BCBEC4"/>
                </a:solidFill>
              </a:rPr>
              <a:t>Dragon: Attacker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</a:t>
            </a:r>
            <a:r>
              <a:rPr lang="en-GB" sz="1400">
                <a:solidFill>
                  <a:srgbClr val="CF8E6D"/>
                </a:solidFill>
              </a:rPr>
              <a:t>override fun </a:t>
            </a:r>
            <a:r>
              <a:rPr lang="en-GB" sz="1400">
                <a:solidFill>
                  <a:srgbClr val="56A8F5"/>
                </a:solidFill>
              </a:rPr>
              <a:t>attack</a:t>
            </a:r>
            <a:r>
              <a:rPr lang="en-GB" sz="1400">
                <a:solidFill>
                  <a:srgbClr val="BCBEC4"/>
                </a:solidFill>
              </a:rPr>
              <a:t>() {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    </a:t>
            </a:r>
            <a:r>
              <a:rPr i="1" lang="en-GB" sz="1400">
                <a:solidFill>
                  <a:srgbClr val="BCBEC4"/>
                </a:solidFill>
              </a:rPr>
              <a:t>println</a:t>
            </a:r>
            <a:r>
              <a:rPr lang="en-GB" sz="1400">
                <a:solidFill>
                  <a:srgbClr val="BCBEC4"/>
                </a:solidFill>
              </a:rPr>
              <a:t>(</a:t>
            </a:r>
            <a:r>
              <a:rPr lang="en-GB" sz="1400">
                <a:solidFill>
                  <a:srgbClr val="6AAB73"/>
                </a:solidFill>
              </a:rPr>
              <a:t>"Breathing fire..."</a:t>
            </a:r>
            <a:r>
              <a:rPr lang="en-GB" sz="1400">
                <a:solidFill>
                  <a:srgbClr val="BCBEC4"/>
                </a:solidFill>
              </a:rPr>
              <a:t>)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   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BCBEC4"/>
                </a:solidFill>
              </a:rPr>
              <a:t>}</a:t>
            </a:r>
            <a:endParaRPr sz="14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400">
              <a:solidFill>
                <a:srgbClr val="4DD0E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4294967295" type="body"/>
          </p:nvPr>
        </p:nvSpPr>
        <p:spPr>
          <a:xfrm>
            <a:off x="579666" y="1247508"/>
            <a:ext cx="3019200" cy="29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F8E6D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Nullability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F8E6D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Delegates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F8E6D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Lambda &amp; higher order functions</a:t>
            </a:r>
            <a:endParaRPr>
              <a:solidFill>
                <a:schemeClr val="dk1"/>
              </a:solidFill>
            </a:endParaRPr>
          </a:p>
          <a:p>
            <a:pPr indent="0" lvl="0" marL="177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20"/>
          <p:cNvSpPr txBox="1"/>
          <p:nvPr>
            <p:ph idx="4294967295" type="body"/>
          </p:nvPr>
        </p:nvSpPr>
        <p:spPr>
          <a:xfrm>
            <a:off x="4204777" y="1247500"/>
            <a:ext cx="4574100" cy="29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241300" lvl="0" marL="203200" rtl="0" algn="l">
              <a:spcBef>
                <a:spcPts val="0"/>
              </a:spcBef>
              <a:spcAft>
                <a:spcPts val="0"/>
              </a:spcAft>
              <a:buClr>
                <a:srgbClr val="CF8E6D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Polymorphism &amp; Abstractions</a:t>
            </a:r>
            <a:endParaRPr>
              <a:solidFill>
                <a:schemeClr val="dk1"/>
              </a:solidFill>
            </a:endParaRPr>
          </a:p>
          <a:p>
            <a:pPr indent="-241300" lvl="0" marL="203200" rtl="0" algn="l">
              <a:spcBef>
                <a:spcPts val="0"/>
              </a:spcBef>
              <a:spcAft>
                <a:spcPts val="0"/>
              </a:spcAft>
              <a:buClr>
                <a:srgbClr val="CF8E6D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Override &amp; overload</a:t>
            </a:r>
            <a:endParaRPr>
              <a:solidFill>
                <a:schemeClr val="dk1"/>
              </a:solidFill>
            </a:endParaRPr>
          </a:p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Clr>
                <a:srgbClr val="CF8E6D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Collections</a:t>
            </a:r>
            <a:endParaRPr>
              <a:solidFill>
                <a:schemeClr val="dk1"/>
              </a:solidFill>
            </a:endParaRPr>
          </a:p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Clr>
                <a:srgbClr val="CF8E6D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Types of classes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7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</a:rPr>
              <a:t>fun </a:t>
            </a:r>
            <a:r>
              <a:rPr lang="en-GB" sz="1800">
                <a:solidFill>
                  <a:srgbClr val="56A8F5"/>
                </a:solidFill>
              </a:rPr>
              <a:t>main</a:t>
            </a:r>
            <a:r>
              <a:rPr lang="en-GB" sz="1800">
                <a:solidFill>
                  <a:srgbClr val="BCBEC4"/>
                </a:solidFill>
              </a:rPr>
              <a:t>() {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   </a:t>
            </a:r>
            <a:r>
              <a:rPr lang="en-GB" sz="1800">
                <a:solidFill>
                  <a:srgbClr val="CF8E6D"/>
                </a:solidFill>
              </a:rPr>
              <a:t>val </a:t>
            </a:r>
            <a:r>
              <a:rPr lang="en-GB" sz="1800">
                <a:solidFill>
                  <a:srgbClr val="BCBEC4"/>
                </a:solidFill>
              </a:rPr>
              <a:t>boss = Boss(Archer())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   </a:t>
            </a:r>
            <a:r>
              <a:rPr i="1" lang="en-GB" sz="1800">
                <a:solidFill>
                  <a:srgbClr val="BCBEC4"/>
                </a:solidFill>
              </a:rPr>
              <a:t>println</a:t>
            </a:r>
            <a:r>
              <a:rPr lang="en-GB" sz="1800">
                <a:solidFill>
                  <a:srgbClr val="BCBEC4"/>
                </a:solidFill>
              </a:rPr>
              <a:t>(boss.attackPlayer())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}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Output: 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Drawing a bow…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8E6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800">
              <a:solidFill>
                <a:srgbClr val="CF8E6D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ctrTitle"/>
          </p:nvPr>
        </p:nvSpPr>
        <p:spPr>
          <a:xfrm>
            <a:off x="311700" y="1793825"/>
            <a:ext cx="87018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Many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design patterns</a:t>
            </a: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 use polymorphism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Google Sans"/>
              <a:buChar char="●"/>
            </a:pP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Reduces complexity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Google Sans"/>
              <a:buChar char="●"/>
            </a:pP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Simplifies syntax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8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Abstractions &amp; polymorphism</a:t>
            </a:r>
            <a:endParaRPr sz="202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Override &amp; overload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 txBox="1"/>
          <p:nvPr>
            <p:ph type="ctrTitle"/>
          </p:nvPr>
        </p:nvSpPr>
        <p:spPr>
          <a:xfrm>
            <a:off x="311700" y="2211325"/>
            <a:ext cx="8701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Google Sans"/>
              <a:buChar char="●"/>
            </a:pP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Changes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parent’s implementation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override </a:t>
            </a: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fun functionName()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" name="Google Shape;270;p50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Override</a:t>
            </a:r>
            <a:endParaRPr sz="202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/>
          <p:nvPr/>
        </p:nvSpPr>
        <p:spPr>
          <a:xfrm>
            <a:off x="2856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1"/>
          <p:cNvSpPr txBox="1"/>
          <p:nvPr>
            <p:ph idx="1" type="body"/>
          </p:nvPr>
        </p:nvSpPr>
        <p:spPr>
          <a:xfrm>
            <a:off x="284175" y="436575"/>
            <a:ext cx="3255000" cy="17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</a:rPr>
              <a:t>open class Person(</a:t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CBEC4"/>
                </a:solidFill>
              </a:rPr>
              <a:t> </a:t>
            </a:r>
            <a:r>
              <a:rPr lang="en-GB" sz="1000">
                <a:solidFill>
                  <a:srgbClr val="3F3F3F"/>
                </a:solidFill>
              </a:rPr>
              <a:t>  val name: String,</a:t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</a:rPr>
              <a:t>   val lastName: String</a:t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</a:rPr>
              <a:t>) {</a:t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CBEC4"/>
                </a:solidFill>
              </a:rPr>
              <a:t>   </a:t>
            </a:r>
            <a:r>
              <a:rPr lang="en-GB" sz="1000">
                <a:solidFill>
                  <a:srgbClr val="CF8E6D"/>
                </a:solidFill>
              </a:rPr>
              <a:t>override fun </a:t>
            </a:r>
            <a:r>
              <a:rPr lang="en-GB" sz="1000">
                <a:solidFill>
                  <a:srgbClr val="56A8F5"/>
                </a:solidFill>
              </a:rPr>
              <a:t>toString</a:t>
            </a:r>
            <a:r>
              <a:rPr lang="en-GB" sz="1000">
                <a:solidFill>
                  <a:srgbClr val="BCBEC4"/>
                </a:solidFill>
              </a:rPr>
              <a:t>(): String {</a:t>
            </a:r>
            <a:endParaRPr sz="10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CBEC4"/>
                </a:solidFill>
              </a:rPr>
              <a:t>       </a:t>
            </a:r>
            <a:r>
              <a:rPr lang="en-GB" sz="1000">
                <a:solidFill>
                  <a:srgbClr val="CF8E6D"/>
                </a:solidFill>
              </a:rPr>
              <a:t>return </a:t>
            </a:r>
            <a:r>
              <a:rPr lang="en-GB" sz="1000">
                <a:solidFill>
                  <a:srgbClr val="6AAB73"/>
                </a:solidFill>
              </a:rPr>
              <a:t>"My name is </a:t>
            </a:r>
            <a:r>
              <a:rPr lang="en-GB" sz="1000">
                <a:solidFill>
                  <a:srgbClr val="CF8E6D"/>
                </a:solidFill>
              </a:rPr>
              <a:t>$</a:t>
            </a:r>
            <a:r>
              <a:rPr lang="en-GB" sz="1000">
                <a:solidFill>
                  <a:srgbClr val="C77DBB"/>
                </a:solidFill>
              </a:rPr>
              <a:t>name </a:t>
            </a:r>
            <a:r>
              <a:rPr lang="en-GB" sz="1000">
                <a:solidFill>
                  <a:srgbClr val="CF8E6D"/>
                </a:solidFill>
              </a:rPr>
              <a:t>$</a:t>
            </a:r>
            <a:r>
              <a:rPr lang="en-GB" sz="1000">
                <a:solidFill>
                  <a:srgbClr val="C77DBB"/>
                </a:solidFill>
              </a:rPr>
              <a:t>lastName</a:t>
            </a:r>
            <a:r>
              <a:rPr lang="en-GB" sz="1000">
                <a:solidFill>
                  <a:srgbClr val="6AAB73"/>
                </a:solidFill>
              </a:rPr>
              <a:t>"</a:t>
            </a:r>
            <a:endParaRPr sz="1000">
              <a:solidFill>
                <a:srgbClr val="6AAB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AAB73"/>
                </a:solidFill>
              </a:rPr>
              <a:t>   </a:t>
            </a:r>
            <a:r>
              <a:rPr lang="en-GB" sz="1000">
                <a:solidFill>
                  <a:srgbClr val="3F3F3F"/>
                </a:solidFill>
              </a:rPr>
              <a:t>}</a:t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</a:rPr>
              <a:t>}</a:t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000">
              <a:solidFill>
                <a:srgbClr val="ECEFF1"/>
              </a:solidFill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2133225" y="2252275"/>
            <a:ext cx="4564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 class Worker(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name: String,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lastName: String,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protected val job: Job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: Person(name, lastName) {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override fun </a:t>
            </a:r>
            <a:r>
              <a:rPr lang="en-GB" sz="10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toString</a:t>
            </a:r>
            <a:r>
              <a:rPr lang="en-GB" sz="1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(): String {</a:t>
            </a:r>
            <a:endParaRPr sz="1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en-GB" sz="1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en-GB" sz="1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"My name is </a:t>
            </a:r>
            <a:r>
              <a:rPr lang="en-GB" sz="1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lang="en-GB" sz="10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</a:t>
            </a:r>
            <a:r>
              <a:rPr lang="en-GB" sz="1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lang="en-GB" sz="10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lastName</a:t>
            </a:r>
            <a:r>
              <a:rPr lang="en-GB" sz="1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 I work as a </a:t>
            </a:r>
            <a:r>
              <a:rPr lang="en-GB" sz="1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${</a:t>
            </a:r>
            <a:r>
              <a:rPr lang="en-GB" sz="10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job</a:t>
            </a:r>
            <a:r>
              <a:rPr lang="en-GB" sz="1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-GB" sz="10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-GB" sz="1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r>
              <a:rPr lang="en-GB" sz="1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endParaRPr sz="1000">
              <a:solidFill>
                <a:srgbClr val="6AAB7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" name="Google Shape;278;p51"/>
          <p:cNvSpPr txBox="1"/>
          <p:nvPr/>
        </p:nvSpPr>
        <p:spPr>
          <a:xfrm>
            <a:off x="4425150" y="209325"/>
            <a:ext cx="4385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 Teacher(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name: String,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lastName: String,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salary: Double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: Worker(name, lastName, Job("Teacher", salary)) {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override fun </a:t>
            </a:r>
            <a:r>
              <a:rPr lang="en-GB" sz="10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toString</a:t>
            </a:r>
            <a:r>
              <a:rPr lang="en-GB" sz="1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(): String {</a:t>
            </a:r>
            <a:endParaRPr sz="1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en-GB" sz="1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en-GB" sz="1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"My name is Mister/Miss </a:t>
            </a:r>
            <a:r>
              <a:rPr lang="en-GB" sz="1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lang="en-GB" sz="10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lastName</a:t>
            </a:r>
            <a:r>
              <a:rPr lang="en-GB" sz="1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endParaRPr sz="1000">
              <a:solidFill>
                <a:srgbClr val="6AAB7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ctrTitle"/>
          </p:nvPr>
        </p:nvSpPr>
        <p:spPr>
          <a:xfrm>
            <a:off x="311700" y="2211325"/>
            <a:ext cx="8701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Same</a:t>
            </a: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 name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Different </a:t>
            </a: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function signature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52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Overload</a:t>
            </a:r>
            <a:endParaRPr sz="202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/>
        </p:nvSpPr>
        <p:spPr>
          <a:xfrm>
            <a:off x="699475" y="459875"/>
            <a:ext cx="7957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doWork</a:t>
            </a: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-GB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Do something</a:t>
            </a:r>
            <a:endParaRPr>
              <a:solidFill>
                <a:srgbClr val="7A7E8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doWork</a:t>
            </a: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(assistant: Worker) {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-GB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Do something with the assistant’</a:t>
            </a:r>
            <a:r>
              <a:rPr lang="en-GB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</a:t>
            </a:r>
            <a:r>
              <a:rPr lang="en-GB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help</a:t>
            </a:r>
            <a:endParaRPr>
              <a:solidFill>
                <a:srgbClr val="7A7E8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0" name="Google Shape;290;p53"/>
          <p:cNvSpPr/>
          <p:nvPr/>
        </p:nvSpPr>
        <p:spPr>
          <a:xfrm>
            <a:off x="4722800" y="506025"/>
            <a:ext cx="431700" cy="992100"/>
          </a:xfrm>
          <a:prstGeom prst="rightBrace">
            <a:avLst>
              <a:gd fmla="val 50000" name="adj1"/>
              <a:gd fmla="val 50504" name="adj2"/>
            </a:avLst>
          </a:prstGeom>
          <a:noFill/>
          <a:ln cap="flat" cmpd="sng" w="9525">
            <a:solidFill>
              <a:srgbClr val="CF8E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1" name="Google Shape;291;p53"/>
          <p:cNvSpPr txBox="1"/>
          <p:nvPr/>
        </p:nvSpPr>
        <p:spPr>
          <a:xfrm>
            <a:off x="5462000" y="496100"/>
            <a:ext cx="2331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Different number of params</a:t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/>
          <p:nvPr/>
        </p:nvSpPr>
        <p:spPr>
          <a:xfrm>
            <a:off x="699475" y="459875"/>
            <a:ext cx="7957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doWork() {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// Do something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doWork(assistant: Worker) {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// Do something the assistant’s help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7" name="Google Shape;297;p54"/>
          <p:cNvSpPr/>
          <p:nvPr/>
        </p:nvSpPr>
        <p:spPr>
          <a:xfrm>
            <a:off x="4722800" y="506025"/>
            <a:ext cx="431700" cy="992100"/>
          </a:xfrm>
          <a:prstGeom prst="rightBrace">
            <a:avLst>
              <a:gd fmla="val 50000" name="adj1"/>
              <a:gd fmla="val 50504" name="adj2"/>
            </a:avLst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54"/>
          <p:cNvSpPr txBox="1"/>
          <p:nvPr/>
        </p:nvSpPr>
        <p:spPr>
          <a:xfrm>
            <a:off x="5462000" y="496100"/>
            <a:ext cx="2331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Different number of params</a:t>
            </a:r>
            <a:endParaRPr sz="1800"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9" name="Google Shape;299;p54"/>
          <p:cNvSpPr txBox="1"/>
          <p:nvPr/>
        </p:nvSpPr>
        <p:spPr>
          <a:xfrm>
            <a:off x="699475" y="2604500"/>
            <a:ext cx="8046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</a:t>
            </a: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(float1: Float, float2: Float): Float {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float1 + float2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</a:t>
            </a: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(int1: Int, int2: Int): Int {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int1 + int2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0" name="Google Shape;300;p54"/>
          <p:cNvSpPr/>
          <p:nvPr/>
        </p:nvSpPr>
        <p:spPr>
          <a:xfrm>
            <a:off x="6125375" y="2801575"/>
            <a:ext cx="431700" cy="992100"/>
          </a:xfrm>
          <a:prstGeom prst="rightBrace">
            <a:avLst>
              <a:gd fmla="val 50000" name="adj1"/>
              <a:gd fmla="val 50504" name="adj2"/>
            </a:avLst>
          </a:prstGeom>
          <a:noFill/>
          <a:ln cap="flat" cmpd="sng" w="9525">
            <a:solidFill>
              <a:srgbClr val="CF8E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1" name="Google Shape;301;p54"/>
          <p:cNvSpPr txBox="1"/>
          <p:nvPr/>
        </p:nvSpPr>
        <p:spPr>
          <a:xfrm>
            <a:off x="6864575" y="2791650"/>
            <a:ext cx="2331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Different types of params</a:t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307" name="Google Shape;30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https://kotlinlang.org/docs/inheritance.html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https://typealias.com/start/kotlin-abstract-and-open-classes/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https://typealias.com/start/kotlin-interfaces/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Delegation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Nullability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Class behavior delegation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8" name="Google Shape;318;p5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Delegated properties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9" name="Google Shape;319;p57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Delegation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202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Class behavior delegation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325" name="Google Shape;325;p58"/>
          <p:cNvSpPr txBox="1"/>
          <p:nvPr/>
        </p:nvSpPr>
        <p:spPr>
          <a:xfrm>
            <a:off x="506025" y="1696650"/>
            <a:ext cx="5754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interface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Engineer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buildApp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testApp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writeNewBackendApi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Class behavior delegation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331" name="Google Shape;331;p59"/>
          <p:cNvSpPr txBox="1"/>
          <p:nvPr/>
        </p:nvSpPr>
        <p:spPr>
          <a:xfrm>
            <a:off x="649875" y="1274950"/>
            <a:ext cx="5754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interface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Engineer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buildApp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testApp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writeNewBackendApi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2" name="Google Shape;332;p59"/>
          <p:cNvSpPr txBox="1"/>
          <p:nvPr/>
        </p:nvSpPr>
        <p:spPr>
          <a:xfrm>
            <a:off x="649875" y="3219650"/>
            <a:ext cx="470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SeniorEngineer : Engineer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Manager : Engineer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 txBox="1"/>
          <p:nvPr/>
        </p:nvSpPr>
        <p:spPr>
          <a:xfrm>
            <a:off x="292700" y="431625"/>
            <a:ext cx="8632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SeniorEngineer : Engineer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override 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buildApp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"I'm building a new Android app!"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override 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testApp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 bugs found! Ready to launch..."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override 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writeNewBackendApi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"Creating user endpoints."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/>
        </p:nvSpPr>
        <p:spPr>
          <a:xfrm>
            <a:off x="198425" y="575475"/>
            <a:ext cx="8523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Manager(engineer: Engineer) : Engineer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by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engineer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organizeMeeting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"Let's have a sprint planning!"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3" name="Google Shape;343;p61"/>
          <p:cNvSpPr txBox="1"/>
          <p:nvPr/>
        </p:nvSpPr>
        <p:spPr>
          <a:xfrm>
            <a:off x="198425" y="2931900"/>
            <a:ext cx="833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filip = SeniorEngineer()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pero = Manager(</a:t>
            </a:r>
            <a:r>
              <a:rPr lang="en-GB" sz="1800">
                <a:solidFill>
                  <a:srgbClr val="56C1D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engineer =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filip)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pero.organizeMeeting()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pero.buildApp()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2"/>
          <p:cNvSpPr txBox="1"/>
          <p:nvPr>
            <p:ph type="ctrTitle"/>
          </p:nvPr>
        </p:nvSpPr>
        <p:spPr>
          <a:xfrm>
            <a:off x="311700" y="1368175"/>
            <a:ext cx="8701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rgbClr val="CF8E6D"/>
                </a:solidFill>
              </a:rPr>
              <a:t>Lazy </a:t>
            </a:r>
            <a:r>
              <a:rPr lang="en-GB" sz="2400"/>
              <a:t>properties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Value computed on the first access</a:t>
            </a:r>
            <a:endParaRPr sz="2400"/>
          </a:p>
        </p:txBody>
      </p:sp>
      <p:sp>
        <p:nvSpPr>
          <p:cNvPr id="349" name="Google Shape;349;p62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Delegated properties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350" name="Google Shape;350;p62"/>
          <p:cNvSpPr txBox="1"/>
          <p:nvPr/>
        </p:nvSpPr>
        <p:spPr>
          <a:xfrm>
            <a:off x="729300" y="2953825"/>
            <a:ext cx="8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expensiveObject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by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lazy </a:t>
            </a: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produceExpensiveObject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</a:t>
            </a: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>
            <p:ph type="ctrTitle"/>
          </p:nvPr>
        </p:nvSpPr>
        <p:spPr>
          <a:xfrm>
            <a:off x="311700" y="1341050"/>
            <a:ext cx="8701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rgbClr val="CF8E6D"/>
                </a:solidFill>
              </a:rPr>
              <a:t>Observable </a:t>
            </a:r>
            <a:r>
              <a:rPr lang="en-GB" sz="2400"/>
              <a:t>properties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Notify when changes occur</a:t>
            </a:r>
            <a:endParaRPr sz="2400"/>
          </a:p>
        </p:txBody>
      </p:sp>
      <p:sp>
        <p:nvSpPr>
          <p:cNvPr id="356" name="Google Shape;356;p63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Delegated properties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357" name="Google Shape;357;p63"/>
          <p:cNvSpPr txBox="1"/>
          <p:nvPr/>
        </p:nvSpPr>
        <p:spPr>
          <a:xfrm>
            <a:off x="1014600" y="2745375"/>
            <a:ext cx="7179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by 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Delegates.observable(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_, oldValue, newValue </a:t>
            </a: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endParaRPr b="1"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"Old: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oldValue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new: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newValue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/>
        </p:nvSpPr>
        <p:spPr>
          <a:xfrm>
            <a:off x="455750" y="927750"/>
            <a:ext cx="8545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name by Delegates.observable("Filip") </a:t>
            </a:r>
            <a:r>
              <a:rPr b="1" lang="en-GB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</a:t>
            </a:r>
            <a:r>
              <a:rPr lang="en-GB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_, oldValue, newValue </a:t>
            </a:r>
            <a:r>
              <a:rPr b="1" lang="en-GB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endParaRPr b="1"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("Old: $oldValue, new: $newValue")</a:t>
            </a:r>
            <a:endParaRPr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= 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"Luka"</a:t>
            </a:r>
            <a:endParaRPr sz="1600">
              <a:solidFill>
                <a:srgbClr val="6AAB7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r>
              <a:rPr lang="en-GB" sz="18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 sz="18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CEFF1"/>
                </a:solidFill>
                <a:latin typeface="Google Sans"/>
                <a:ea typeface="Google Sans"/>
                <a:cs typeface="Google Sans"/>
                <a:sym typeface="Google Sans"/>
              </a:rPr>
              <a:t>Old: Filip, new: Luka</a:t>
            </a:r>
            <a:endParaRPr sz="1800">
              <a:solidFill>
                <a:srgbClr val="ECEFF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/>
          <p:nvPr>
            <p:ph type="ctrTitle"/>
          </p:nvPr>
        </p:nvSpPr>
        <p:spPr>
          <a:xfrm>
            <a:off x="311700" y="1275950"/>
            <a:ext cx="8701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F8E6D"/>
              </a:buClr>
              <a:buSzPts val="2400"/>
              <a:buChar char="●"/>
            </a:pPr>
            <a:r>
              <a:rPr lang="en-GB" sz="2400">
                <a:solidFill>
                  <a:srgbClr val="CF8E6D"/>
                </a:solidFill>
              </a:rPr>
              <a:t>Map</a:t>
            </a:r>
            <a:endParaRPr sz="2400">
              <a:solidFill>
                <a:srgbClr val="CF8E6D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Google Sans"/>
              <a:buChar char="○"/>
            </a:pP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Store properties in a Map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8" name="Google Shape;368;p65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Delegated properties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369" name="Google Shape;369;p65"/>
          <p:cNvSpPr txBox="1"/>
          <p:nvPr/>
        </p:nvSpPr>
        <p:spPr>
          <a:xfrm>
            <a:off x="851825" y="2598875"/>
            <a:ext cx="404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nameToJob =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mapOf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 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"Compose Dev"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"luka" 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"Android Dev"</a:t>
            </a:r>
            <a:endParaRPr sz="1800">
              <a:solidFill>
                <a:srgbClr val="6AAB7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0" name="Google Shape;370;p65"/>
          <p:cNvSpPr txBox="1"/>
          <p:nvPr/>
        </p:nvSpPr>
        <p:spPr>
          <a:xfrm>
            <a:off x="927800" y="3891875"/>
            <a:ext cx="371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filip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by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nameToJob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6"/>
          <p:cNvSpPr txBox="1"/>
          <p:nvPr>
            <p:ph type="ctrTitle"/>
          </p:nvPr>
        </p:nvSpPr>
        <p:spPr>
          <a:xfrm>
            <a:off x="311700" y="1275950"/>
            <a:ext cx="8701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F8E6D"/>
              </a:buClr>
              <a:buSzPts val="2400"/>
              <a:buChar char="●"/>
            </a:pPr>
            <a:r>
              <a:rPr lang="en-GB" sz="2400">
                <a:solidFill>
                  <a:srgbClr val="CF8E6D"/>
                </a:solidFill>
              </a:rPr>
              <a:t>Map</a:t>
            </a:r>
            <a:endParaRPr sz="2400">
              <a:solidFill>
                <a:srgbClr val="CF8E6D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Google Sans"/>
              <a:buChar char="○"/>
            </a:pPr>
            <a:r>
              <a:rPr lang="en-GB" sz="2400">
                <a:latin typeface="Google Sans"/>
                <a:ea typeface="Google Sans"/>
                <a:cs typeface="Google Sans"/>
                <a:sym typeface="Google Sans"/>
              </a:rPr>
              <a:t>Store properties in a Map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6" name="Google Shape;376;p66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Delegated properties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29"/>
          </a:p>
        </p:txBody>
      </p:sp>
      <p:sp>
        <p:nvSpPr>
          <p:cNvPr id="377" name="Google Shape;377;p66"/>
          <p:cNvSpPr txBox="1"/>
          <p:nvPr/>
        </p:nvSpPr>
        <p:spPr>
          <a:xfrm>
            <a:off x="851825" y="2598875"/>
            <a:ext cx="404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nameToJob = </a:t>
            </a:r>
            <a:r>
              <a:rPr i="1"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mapOf</a:t>
            </a:r>
            <a:r>
              <a:rPr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"filip" </a:t>
            </a:r>
            <a:r>
              <a:rPr i="1"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</a:t>
            </a:r>
            <a:r>
              <a:rPr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"Compose Dev",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"luka" </a:t>
            </a:r>
            <a:r>
              <a:rPr i="1"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</a:t>
            </a:r>
            <a:r>
              <a:rPr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"Android Dev"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8" name="Google Shape;378;p66"/>
          <p:cNvSpPr txBox="1"/>
          <p:nvPr/>
        </p:nvSpPr>
        <p:spPr>
          <a:xfrm>
            <a:off x="927800" y="3891875"/>
            <a:ext cx="371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filip by nameToJob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(filip)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9" name="Google Shape;379;p66"/>
          <p:cNvSpPr txBox="1"/>
          <p:nvPr/>
        </p:nvSpPr>
        <p:spPr>
          <a:xfrm>
            <a:off x="4970400" y="4030475"/>
            <a:ext cx="37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Output: Compose Dev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624000" y="851900"/>
            <a:ext cx="4940700" cy="33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Absence of value</a:t>
            </a:r>
            <a:endParaRPr sz="3600"/>
          </a:p>
        </p:txBody>
      </p:sp>
      <p:pic>
        <p:nvPicPr>
          <p:cNvPr descr="Vector clip art of open empty carton package | Public domain vectors" id="94" name="Google Shape;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775" y="1058338"/>
            <a:ext cx="3594800" cy="3026825"/>
          </a:xfrm>
          <a:prstGeom prst="rect">
            <a:avLst/>
          </a:prstGeom>
          <a:solidFill>
            <a:srgbClr val="202124"/>
          </a:solidFill>
          <a:ln>
            <a:noFill/>
          </a:ln>
        </p:spPr>
      </p:pic>
      <p:sp>
        <p:nvSpPr>
          <p:cNvPr id="95" name="Google Shape;95;p22"/>
          <p:cNvSpPr txBox="1"/>
          <p:nvPr>
            <p:ph idx="4294967295" type="body"/>
          </p:nvPr>
        </p:nvSpPr>
        <p:spPr>
          <a:xfrm>
            <a:off x="624000" y="4686625"/>
            <a:ext cx="2576100" cy="2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u="sng">
                <a:solidFill>
                  <a:srgbClr val="4A86E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Null - "The Billion-Dolar Mistake"</a:t>
            </a:r>
            <a:endParaRPr sz="12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>
            <p:ph type="ctrTitle"/>
          </p:nvPr>
        </p:nvSpPr>
        <p:spPr>
          <a:xfrm>
            <a:off x="311700" y="1275950"/>
            <a:ext cx="8701800" cy="21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Initialize a var at a </a:t>
            </a:r>
            <a:r>
              <a:rPr lang="en-GB" sz="2000">
                <a:solidFill>
                  <a:srgbClr val="CF8E6D"/>
                </a:solidFill>
              </a:rPr>
              <a:t>later point</a:t>
            </a:r>
            <a:r>
              <a:rPr lang="en-GB" sz="2000"/>
              <a:t> in time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●"/>
            </a:pPr>
            <a:r>
              <a:rPr lang="en-GB" sz="2000">
                <a:latin typeface="Google Sans"/>
                <a:ea typeface="Google Sans"/>
                <a:cs typeface="Google Sans"/>
                <a:sym typeface="Google Sans"/>
              </a:rPr>
              <a:t>We can use it in the following cases: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-GB" sz="2000">
                <a:latin typeface="Google Sans"/>
                <a:ea typeface="Google Sans"/>
                <a:cs typeface="Google Sans"/>
                <a:sym typeface="Google Sans"/>
              </a:rPr>
              <a:t>Property defined </a:t>
            </a:r>
            <a:r>
              <a:rPr lang="en-GB" sz="20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within </a:t>
            </a:r>
            <a:r>
              <a:rPr lang="en-GB" sz="2000">
                <a:latin typeface="Google Sans"/>
                <a:ea typeface="Google Sans"/>
                <a:cs typeface="Google Sans"/>
                <a:sym typeface="Google Sans"/>
              </a:rPr>
              <a:t>the class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-GB" sz="20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No custom</a:t>
            </a:r>
            <a:r>
              <a:rPr lang="en-GB" sz="2000">
                <a:latin typeface="Google Sans"/>
                <a:ea typeface="Google Sans"/>
                <a:cs typeface="Google Sans"/>
                <a:sym typeface="Google Sans"/>
              </a:rPr>
              <a:t> get/set accessors</a:t>
            </a:r>
            <a:endParaRPr i="1"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-GB" sz="20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Local &amp; top-level</a:t>
            </a:r>
            <a:r>
              <a:rPr lang="en-GB" sz="2000">
                <a:latin typeface="Google Sans"/>
                <a:ea typeface="Google Sans"/>
                <a:cs typeface="Google Sans"/>
                <a:sym typeface="Google Sans"/>
              </a:rPr>
              <a:t> variables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-GB" sz="20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Non-null, non-primitive</a:t>
            </a:r>
            <a:r>
              <a:rPr lang="en-GB" sz="2000">
                <a:latin typeface="Google Sans"/>
                <a:ea typeface="Google Sans"/>
                <a:cs typeface="Google Sans"/>
                <a:sym typeface="Google Sans"/>
              </a:rPr>
              <a:t> type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5" name="Google Shape;385;p67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Lateinit</a:t>
            </a:r>
            <a:endParaRPr sz="20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2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"/>
          <p:cNvSpPr txBox="1"/>
          <p:nvPr/>
        </p:nvSpPr>
        <p:spPr>
          <a:xfrm>
            <a:off x="857250" y="1357725"/>
            <a:ext cx="65556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lateinit</a:t>
            </a:r>
            <a:r>
              <a:rPr lang="en-GB" sz="18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lang="en-GB" sz="18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course: </a:t>
            </a:r>
            <a:r>
              <a:rPr lang="en-GB" sz="1800">
                <a:solidFill>
                  <a:srgbClr val="CE93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Course</a:t>
            </a:r>
            <a:endParaRPr sz="18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-GB" sz="18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(::course.isInitialized) {</a:t>
            </a:r>
            <a:endParaRPr sz="18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println(course.name)</a:t>
            </a:r>
            <a:endParaRPr sz="18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396" name="Google Shape;39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https://typealias.com/start/kotlin-delegation/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https://kotlinlang.org/docs/delegation.html#delegation.md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Higher-order functions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Higher-order functions</a:t>
            </a:r>
            <a:endParaRPr sz="2029"/>
          </a:p>
        </p:txBody>
      </p:sp>
      <p:sp>
        <p:nvSpPr>
          <p:cNvPr id="407" name="Google Shape;407;p71"/>
          <p:cNvSpPr txBox="1"/>
          <p:nvPr/>
        </p:nvSpPr>
        <p:spPr>
          <a:xfrm>
            <a:off x="610200" y="1647025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be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stored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 variables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be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sent as arguments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to other functions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be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returned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from a function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Function types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Function types</a:t>
            </a:r>
            <a:endParaRPr sz="2029"/>
          </a:p>
        </p:txBody>
      </p:sp>
      <p:sp>
        <p:nvSpPr>
          <p:cNvPr id="413" name="Google Shape;413;p72"/>
          <p:cNvSpPr txBox="1"/>
          <p:nvPr/>
        </p:nvSpPr>
        <p:spPr>
          <a:xfrm>
            <a:off x="610200" y="1647025"/>
            <a:ext cx="7927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Type with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no params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Unit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return type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4" name="Google Shape;414;p72"/>
          <p:cNvSpPr txBox="1"/>
          <p:nvPr/>
        </p:nvSpPr>
        <p:spPr>
          <a:xfrm>
            <a:off x="1121175" y="2571750"/>
            <a:ext cx="61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i="1"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noParamFunType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() -&gt; Unit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3"/>
          <p:cNvSpPr txBox="1"/>
          <p:nvPr>
            <p:ph idx="4294967295" type="subTitle"/>
          </p:nvPr>
        </p:nvSpPr>
        <p:spPr>
          <a:xfrm>
            <a:off x="260730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Function types</a:t>
            </a:r>
            <a:endParaRPr sz="2029"/>
          </a:p>
        </p:txBody>
      </p:sp>
      <p:sp>
        <p:nvSpPr>
          <p:cNvPr id="420" name="Google Shape;420;p73"/>
          <p:cNvSpPr txBox="1"/>
          <p:nvPr/>
        </p:nvSpPr>
        <p:spPr>
          <a:xfrm>
            <a:off x="608250" y="1647025"/>
            <a:ext cx="7927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Type with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String param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Unit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return type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73"/>
          <p:cNvSpPr txBox="1"/>
          <p:nvPr/>
        </p:nvSpPr>
        <p:spPr>
          <a:xfrm>
            <a:off x="1149000" y="2601525"/>
            <a:ext cx="61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i="1"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</a:t>
            </a:r>
            <a:r>
              <a:rPr i="1"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ParamFunType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(String) -&gt; Unit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4"/>
          <p:cNvSpPr txBox="1"/>
          <p:nvPr>
            <p:ph idx="4294967295" type="subTitle"/>
          </p:nvPr>
        </p:nvSpPr>
        <p:spPr>
          <a:xfrm>
            <a:off x="260730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Function types</a:t>
            </a:r>
            <a:endParaRPr sz="2029"/>
          </a:p>
        </p:txBody>
      </p:sp>
      <p:sp>
        <p:nvSpPr>
          <p:cNvPr id="427" name="Google Shape;427;p74"/>
          <p:cNvSpPr txBox="1"/>
          <p:nvPr/>
        </p:nvSpPr>
        <p:spPr>
          <a:xfrm>
            <a:off x="608250" y="1647025"/>
            <a:ext cx="7927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Type with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String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param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String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return type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8" name="Google Shape;428;p74"/>
          <p:cNvSpPr txBox="1"/>
          <p:nvPr/>
        </p:nvSpPr>
        <p:spPr>
          <a:xfrm>
            <a:off x="1149000" y="2601525"/>
            <a:ext cx="61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i="1"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funWithReturnType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(String) -&gt; String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5"/>
          <p:cNvSpPr txBox="1"/>
          <p:nvPr>
            <p:ph idx="4294967295" type="subTitle"/>
          </p:nvPr>
        </p:nvSpPr>
        <p:spPr>
          <a:xfrm>
            <a:off x="260730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Function types</a:t>
            </a:r>
            <a:endParaRPr sz="2029"/>
          </a:p>
        </p:txBody>
      </p:sp>
      <p:sp>
        <p:nvSpPr>
          <p:cNvPr id="434" name="Google Shape;434;p75"/>
          <p:cNvSpPr txBox="1"/>
          <p:nvPr/>
        </p:nvSpPr>
        <p:spPr>
          <a:xfrm>
            <a:off x="608250" y="1647025"/>
            <a:ext cx="7927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Type with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receiver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5" name="Google Shape;435;p75"/>
          <p:cNvSpPr txBox="1"/>
          <p:nvPr/>
        </p:nvSpPr>
        <p:spPr>
          <a:xfrm>
            <a:off x="1149000" y="2601525"/>
            <a:ext cx="6156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i="1" lang="en-GB" sz="16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containsVowels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String.() -&gt; Boolean = </a:t>
            </a: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this.</a:t>
            </a:r>
            <a:r>
              <a:rPr i="1"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("a", true)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|| this.</a:t>
            </a:r>
            <a:r>
              <a:rPr i="1"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("e", true)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|| this.</a:t>
            </a:r>
            <a:r>
              <a:rPr i="1"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("i", true)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|| this.</a:t>
            </a:r>
            <a:r>
              <a:rPr i="1"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("o", true)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|| this.</a:t>
            </a:r>
            <a:r>
              <a:rPr i="1"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("u", true)</a:t>
            </a:r>
            <a:endParaRPr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3F3F3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1600">
              <a:solidFill>
                <a:srgbClr val="3F3F3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 txBox="1"/>
          <p:nvPr>
            <p:ph idx="4294967295" type="subTitle"/>
          </p:nvPr>
        </p:nvSpPr>
        <p:spPr>
          <a:xfrm>
            <a:off x="260730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Function types</a:t>
            </a:r>
            <a:endParaRPr sz="2029"/>
          </a:p>
        </p:txBody>
      </p:sp>
      <p:sp>
        <p:nvSpPr>
          <p:cNvPr id="441" name="Google Shape;441;p76"/>
          <p:cNvSpPr txBox="1"/>
          <p:nvPr/>
        </p:nvSpPr>
        <p:spPr>
          <a:xfrm>
            <a:off x="608250" y="1647025"/>
            <a:ext cx="7927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Type with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receiver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49000" y="2601525"/>
            <a:ext cx="6156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i="1" lang="en-GB" sz="16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containsVowels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String.() -&gt; Boolean = </a:t>
            </a: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i="1" lang="en-GB" sz="16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"a"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||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i="1" lang="en-GB" sz="16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"e"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||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i="1" lang="en-GB" sz="16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"i"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||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i="1" lang="en-GB" sz="16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"o"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||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i="1" lang="en-GB" sz="16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"u"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/>
        </p:nvSpPr>
        <p:spPr>
          <a:xfrm>
            <a:off x="673900" y="1216126"/>
            <a:ext cx="56637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class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Person{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String </a:t>
            </a:r>
            <a:r>
              <a:rPr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DD0E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23"/>
          <p:cNvSpPr txBox="1"/>
          <p:nvPr/>
        </p:nvSpPr>
        <p:spPr>
          <a:xfrm>
            <a:off x="673900" y="2286500"/>
            <a:ext cx="762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static void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(String[] args)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System.</a:t>
            </a:r>
            <a:r>
              <a:rPr i="1"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.println(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Person().</a:t>
            </a:r>
            <a:r>
              <a:rPr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-GB" sz="18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length());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536DF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23"/>
          <p:cNvSpPr txBox="1"/>
          <p:nvPr/>
        </p:nvSpPr>
        <p:spPr>
          <a:xfrm>
            <a:off x="3144900" y="277525"/>
            <a:ext cx="285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Java code - don’t type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3" name="Google Shape;1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25" y="3756975"/>
            <a:ext cx="8839204" cy="418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7"/>
          <p:cNvSpPr txBox="1"/>
          <p:nvPr>
            <p:ph idx="4294967295" type="subTitle"/>
          </p:nvPr>
        </p:nvSpPr>
        <p:spPr>
          <a:xfrm>
            <a:off x="260730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Function literals</a:t>
            </a:r>
            <a:endParaRPr sz="2029"/>
          </a:p>
        </p:txBody>
      </p:sp>
      <p:sp>
        <p:nvSpPr>
          <p:cNvPr id="448" name="Google Shape;448;p77"/>
          <p:cNvSpPr txBox="1"/>
          <p:nvPr/>
        </p:nvSpPr>
        <p:spPr>
          <a:xfrm>
            <a:off x="608250" y="1647025"/>
            <a:ext cx="7929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functions that are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not declared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but are passed immediately as an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expression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Values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function types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○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Lambda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literals	</a:t>
            </a:r>
            <a:r>
              <a:rPr b="1" lang="en-GB" sz="24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</a:t>
            </a:r>
            <a:r>
              <a:rPr lang="en-GB" sz="24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a, b </a:t>
            </a:r>
            <a:r>
              <a:rPr b="1" lang="en-GB" sz="24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n-GB" sz="24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+ b </a:t>
            </a:r>
            <a:r>
              <a:rPr b="1" lang="en-GB" sz="24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24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○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Anonymous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function  </a:t>
            </a:r>
            <a:r>
              <a:rPr lang="en-GB" sz="22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</a:t>
            </a:r>
            <a:r>
              <a:rPr lang="en-GB" sz="22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(a, b): Int = a - b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8"/>
          <p:cNvSpPr txBox="1"/>
          <p:nvPr>
            <p:ph idx="1" type="body"/>
          </p:nvPr>
        </p:nvSpPr>
        <p:spPr>
          <a:xfrm>
            <a:off x="311700" y="3943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type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-&gt; Unit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(String) -&gt; Boolean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(Int, Int) -&gt; Int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String.() -&gt; Boolean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4" name="Google Shape;454;p78"/>
          <p:cNvSpPr txBox="1"/>
          <p:nvPr>
            <p:ph idx="2" type="body"/>
          </p:nvPr>
        </p:nvSpPr>
        <p:spPr>
          <a:xfrm>
            <a:off x="4832400" y="3943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literal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 }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it.</a:t>
            </a:r>
            <a:r>
              <a:rPr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(‘a’) }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a, b -&gt; a + b }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this.</a:t>
            </a:r>
            <a:r>
              <a:rPr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contains</a:t>
            </a: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(‘a’) }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5" name="Google Shape;455;p78"/>
          <p:cNvSpPr txBox="1"/>
          <p:nvPr/>
        </p:nvSpPr>
        <p:spPr>
          <a:xfrm>
            <a:off x="588000" y="3954425"/>
            <a:ext cx="7968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Lambdas have no </a:t>
            </a:r>
            <a:r>
              <a:rPr lang="en-GB" sz="18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return </a:t>
            </a:r>
            <a:r>
              <a:rPr lang="en-GB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keyword, the </a:t>
            </a:r>
            <a:r>
              <a:rPr lang="en-GB" sz="18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last expression</a:t>
            </a:r>
            <a:r>
              <a:rPr lang="en-GB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is returned.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9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Higher-order functions usage</a:t>
            </a:r>
            <a:endParaRPr sz="2029"/>
          </a:p>
        </p:txBody>
      </p:sp>
      <p:sp>
        <p:nvSpPr>
          <p:cNvPr id="461" name="Google Shape;461;p79"/>
          <p:cNvSpPr txBox="1"/>
          <p:nvPr/>
        </p:nvSpPr>
        <p:spPr>
          <a:xfrm>
            <a:off x="610200" y="1647025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Callbacks 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Collections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Jetpack Compose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DSL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(Domain Specific Language)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0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Inline modifier</a:t>
            </a:r>
            <a:endParaRPr sz="2029"/>
          </a:p>
        </p:txBody>
      </p:sp>
      <p:sp>
        <p:nvSpPr>
          <p:cNvPr id="467" name="Google Shape;467;p80"/>
          <p:cNvSpPr txBox="1"/>
          <p:nvPr/>
        </p:nvSpPr>
        <p:spPr>
          <a:xfrm>
            <a:off x="610200" y="1047425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6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runSomeCode </a:t>
            </a: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6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"Hello there!"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inline fun </a:t>
            </a:r>
            <a:r>
              <a:rPr lang="en-GB" sz="16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runSomeCode</a:t>
            </a: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(codeToRun: () -&gt; Unit) {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codeToRun()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6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1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Inline modifier</a:t>
            </a:r>
            <a:endParaRPr sz="2029"/>
          </a:p>
        </p:txBody>
      </p:sp>
      <p:sp>
        <p:nvSpPr>
          <p:cNvPr id="473" name="Google Shape;473;p81"/>
          <p:cNvSpPr txBox="1"/>
          <p:nvPr/>
        </p:nvSpPr>
        <p:spPr>
          <a:xfrm>
            <a:off x="610200" y="1305100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A9B7C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b="1" sz="1800">
              <a:solidFill>
                <a:srgbClr val="A9B7C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A9B7C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i="1" lang="en-GB" sz="1800">
                <a:solidFill>
                  <a:srgbClr val="A9B7C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A9B7C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875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"Hello there!"</a:t>
            </a:r>
            <a:r>
              <a:rPr lang="en-GB" sz="1800">
                <a:solidFill>
                  <a:srgbClr val="A9B7C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1800">
              <a:solidFill>
                <a:srgbClr val="A9B7C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A9B7C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479" name="Google Shape;47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https://kotlinlang.org/docs/lambdas.html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https://typealias.com/start/kotlin-lambdas/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 functions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4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Extension functions</a:t>
            </a:r>
            <a:endParaRPr sz="2029"/>
          </a:p>
        </p:txBody>
      </p:sp>
      <p:sp>
        <p:nvSpPr>
          <p:cNvPr id="490" name="Google Shape;490;p84"/>
          <p:cNvSpPr txBox="1"/>
          <p:nvPr/>
        </p:nvSpPr>
        <p:spPr>
          <a:xfrm>
            <a:off x="610200" y="1647025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Adding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functions to types you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don’t own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be used on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all instances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of a type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5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Extension functions</a:t>
            </a:r>
            <a:endParaRPr sz="2029"/>
          </a:p>
        </p:txBody>
      </p:sp>
      <p:sp>
        <p:nvSpPr>
          <p:cNvPr id="496" name="Google Shape;496;p85"/>
          <p:cNvSpPr txBox="1"/>
          <p:nvPr/>
        </p:nvSpPr>
        <p:spPr>
          <a:xfrm>
            <a:off x="610200" y="1260525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Int.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squared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(): Int =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number =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endParaRPr sz="1800">
              <a:solidFill>
                <a:srgbClr val="2AACB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(number.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squared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6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86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CF8E6D"/>
                </a:solidFill>
              </a:rPr>
              <a:t>suspend fun </a:t>
            </a:r>
            <a:r>
              <a:rPr lang="en-GB" sz="1100">
                <a:solidFill>
                  <a:srgbClr val="BCBEC4"/>
                </a:solidFill>
              </a:rPr>
              <a:t>&lt;</a:t>
            </a:r>
            <a:r>
              <a:rPr lang="en-GB" sz="1100">
                <a:solidFill>
                  <a:srgbClr val="16BAAC"/>
                </a:solidFill>
              </a:rPr>
              <a:t>T </a:t>
            </a:r>
            <a:r>
              <a:rPr lang="en-GB" sz="1100">
                <a:solidFill>
                  <a:srgbClr val="BCBEC4"/>
                </a:solidFill>
              </a:rPr>
              <a:t>: Mappable&lt;</a:t>
            </a:r>
            <a:r>
              <a:rPr lang="en-GB" sz="1100">
                <a:solidFill>
                  <a:srgbClr val="16BAAC"/>
                </a:solidFill>
              </a:rPr>
              <a:t>R</a:t>
            </a:r>
            <a:r>
              <a:rPr lang="en-GB" sz="1100">
                <a:solidFill>
                  <a:srgbClr val="BCBEC4"/>
                </a:solidFill>
              </a:rPr>
              <a:t>&gt;, </a:t>
            </a:r>
            <a:r>
              <a:rPr lang="en-GB" sz="1100">
                <a:solidFill>
                  <a:srgbClr val="16BAAC"/>
                </a:solidFill>
              </a:rPr>
              <a:t>R </a:t>
            </a:r>
            <a:r>
              <a:rPr lang="en-GB" sz="1100">
                <a:solidFill>
                  <a:srgbClr val="BCBEC4"/>
                </a:solidFill>
              </a:rPr>
              <a:t>: Any&gt; Call&lt;</a:t>
            </a:r>
            <a:r>
              <a:rPr lang="en-GB" sz="1100">
                <a:solidFill>
                  <a:srgbClr val="16BAAC"/>
                </a:solidFill>
              </a:rPr>
              <a:t>T</a:t>
            </a:r>
            <a:r>
              <a:rPr lang="en-GB" sz="1100">
                <a:solidFill>
                  <a:srgbClr val="BCBEC4"/>
                </a:solidFill>
              </a:rPr>
              <a:t>&gt;.</a:t>
            </a:r>
            <a:r>
              <a:rPr lang="en-GB" sz="1100">
                <a:solidFill>
                  <a:srgbClr val="56A8F5"/>
                </a:solidFill>
              </a:rPr>
              <a:t>awaitResult</a:t>
            </a:r>
            <a:r>
              <a:rPr lang="en-GB" sz="1100">
                <a:solidFill>
                  <a:srgbClr val="BCBEC4"/>
                </a:solidFill>
              </a:rPr>
              <a:t>(): Result&lt;</a:t>
            </a:r>
            <a:r>
              <a:rPr lang="en-GB" sz="1100">
                <a:solidFill>
                  <a:srgbClr val="16BAAC"/>
                </a:solidFill>
              </a:rPr>
              <a:t>R</a:t>
            </a:r>
            <a:r>
              <a:rPr lang="en-GB" sz="1100">
                <a:solidFill>
                  <a:srgbClr val="BCBEC4"/>
                </a:solidFill>
              </a:rPr>
              <a:t>&gt; {</a:t>
            </a:r>
            <a:endParaRPr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BCBEC4"/>
                </a:solidFill>
              </a:rPr>
              <a:t>   </a:t>
            </a:r>
            <a:r>
              <a:rPr lang="en-GB" sz="1100">
                <a:solidFill>
                  <a:srgbClr val="CF8E6D"/>
                </a:solidFill>
              </a:rPr>
              <a:t>return </a:t>
            </a:r>
            <a:r>
              <a:rPr lang="en-GB" sz="1100">
                <a:solidFill>
                  <a:srgbClr val="BCBEC4"/>
                </a:solidFill>
              </a:rPr>
              <a:t>suspendCoroutine </a:t>
            </a:r>
            <a:r>
              <a:rPr b="1" lang="en-GB" sz="1100">
                <a:solidFill>
                  <a:srgbClr val="BCBEC4"/>
                </a:solidFill>
              </a:rPr>
              <a:t>{ </a:t>
            </a:r>
            <a:r>
              <a:rPr lang="en-GB" sz="1100">
                <a:solidFill>
                  <a:srgbClr val="BCBEC4"/>
                </a:solidFill>
              </a:rPr>
              <a:t>continuation </a:t>
            </a:r>
            <a:r>
              <a:rPr b="1" lang="en-GB" sz="1100">
                <a:solidFill>
                  <a:srgbClr val="BCBEC4"/>
                </a:solidFill>
              </a:rPr>
              <a:t>-&gt;</a:t>
            </a:r>
            <a:endParaRPr b="1"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BCBEC4"/>
                </a:solidFill>
              </a:rPr>
              <a:t>       </a:t>
            </a:r>
            <a:r>
              <a:rPr lang="en-GB" sz="1100">
                <a:solidFill>
                  <a:srgbClr val="BCBEC4"/>
                </a:solidFill>
              </a:rPr>
              <a:t>enqueue(</a:t>
            </a:r>
            <a:r>
              <a:rPr lang="en-GB" sz="1100">
                <a:solidFill>
                  <a:srgbClr val="CF8E6D"/>
                </a:solidFill>
              </a:rPr>
              <a:t>object </a:t>
            </a:r>
            <a:r>
              <a:rPr lang="en-GB" sz="1100">
                <a:solidFill>
                  <a:srgbClr val="BCBEC4"/>
                </a:solidFill>
              </a:rPr>
              <a:t>: Callback&lt;</a:t>
            </a:r>
            <a:r>
              <a:rPr lang="en-GB" sz="1100">
                <a:solidFill>
                  <a:srgbClr val="16BAAC"/>
                </a:solidFill>
              </a:rPr>
              <a:t>T</a:t>
            </a:r>
            <a:r>
              <a:rPr lang="en-GB" sz="1100">
                <a:solidFill>
                  <a:srgbClr val="BCBEC4"/>
                </a:solidFill>
              </a:rPr>
              <a:t>&gt; {</a:t>
            </a:r>
            <a:endParaRPr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BCBEC4"/>
                </a:solidFill>
              </a:rPr>
              <a:t>           </a:t>
            </a:r>
            <a:r>
              <a:rPr lang="en-GB" sz="1100">
                <a:solidFill>
                  <a:srgbClr val="CF8E6D"/>
                </a:solidFill>
              </a:rPr>
              <a:t>override fun </a:t>
            </a:r>
            <a:r>
              <a:rPr lang="en-GB" sz="1100">
                <a:solidFill>
                  <a:srgbClr val="56A8F5"/>
                </a:solidFill>
              </a:rPr>
              <a:t>onFailure</a:t>
            </a:r>
            <a:r>
              <a:rPr lang="en-GB" sz="1100">
                <a:solidFill>
                  <a:srgbClr val="BCBEC4"/>
                </a:solidFill>
              </a:rPr>
              <a:t>(call: Call&lt;</a:t>
            </a:r>
            <a:r>
              <a:rPr lang="en-GB" sz="1100">
                <a:solidFill>
                  <a:srgbClr val="16BAAC"/>
                </a:solidFill>
              </a:rPr>
              <a:t>T</a:t>
            </a:r>
            <a:r>
              <a:rPr lang="en-GB" sz="1100">
                <a:solidFill>
                  <a:srgbClr val="BCBEC4"/>
                </a:solidFill>
              </a:rPr>
              <a:t>&gt;?, error: Throwable?) {</a:t>
            </a:r>
            <a:endParaRPr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BCBEC4"/>
                </a:solidFill>
              </a:rPr>
              <a:t>               continuation.resume(Failure(error))</a:t>
            </a:r>
            <a:endParaRPr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BCBEC4"/>
                </a:solidFill>
              </a:rPr>
              <a:t>           }</a:t>
            </a:r>
            <a:endParaRPr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BCBEC4"/>
                </a:solidFill>
              </a:rPr>
              <a:t>           </a:t>
            </a:r>
            <a:r>
              <a:rPr lang="en-GB" sz="1100">
                <a:solidFill>
                  <a:srgbClr val="CF8E6D"/>
                </a:solidFill>
              </a:rPr>
              <a:t>override fun </a:t>
            </a:r>
            <a:r>
              <a:rPr lang="en-GB" sz="1100">
                <a:solidFill>
                  <a:srgbClr val="56A8F5"/>
                </a:solidFill>
              </a:rPr>
              <a:t>onResponse</a:t>
            </a:r>
            <a:r>
              <a:rPr lang="en-GB" sz="1100">
                <a:solidFill>
                  <a:srgbClr val="BCBEC4"/>
                </a:solidFill>
              </a:rPr>
              <a:t>(call: Call&lt;</a:t>
            </a:r>
            <a:r>
              <a:rPr lang="en-GB" sz="1100">
                <a:solidFill>
                  <a:srgbClr val="16BAAC"/>
                </a:solidFill>
              </a:rPr>
              <a:t>T</a:t>
            </a:r>
            <a:r>
              <a:rPr lang="en-GB" sz="1100">
                <a:solidFill>
                  <a:srgbClr val="BCBEC4"/>
                </a:solidFill>
              </a:rPr>
              <a:t>&gt;?, response: Response&lt;</a:t>
            </a:r>
            <a:r>
              <a:rPr lang="en-GB" sz="1100">
                <a:solidFill>
                  <a:srgbClr val="16BAAC"/>
                </a:solidFill>
              </a:rPr>
              <a:t>T</a:t>
            </a:r>
            <a:r>
              <a:rPr lang="en-GB" sz="1100">
                <a:solidFill>
                  <a:srgbClr val="BCBEC4"/>
                </a:solidFill>
              </a:rPr>
              <a:t>&gt;?) {</a:t>
            </a:r>
            <a:endParaRPr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BCBEC4"/>
                </a:solidFill>
              </a:rPr>
              <a:t>               response?.body()?.run </a:t>
            </a:r>
            <a:r>
              <a:rPr b="1" lang="en-GB" sz="1100">
                <a:solidFill>
                  <a:srgbClr val="BCBEC4"/>
                </a:solidFill>
              </a:rPr>
              <a:t>{ </a:t>
            </a:r>
            <a:r>
              <a:rPr lang="en-GB" sz="1100">
                <a:solidFill>
                  <a:srgbClr val="BCBEC4"/>
                </a:solidFill>
              </a:rPr>
              <a:t>continuation.resume((mapToData())) </a:t>
            </a:r>
            <a:r>
              <a:rPr b="1" lang="en-GB" sz="1100">
                <a:solidFill>
                  <a:srgbClr val="BCBEC4"/>
                </a:solidFill>
              </a:rPr>
              <a:t>}</a:t>
            </a:r>
            <a:endParaRPr b="1"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BCBEC4"/>
                </a:solidFill>
              </a:rPr>
              <a:t>               </a:t>
            </a:r>
            <a:r>
              <a:rPr lang="en-GB" sz="1100">
                <a:solidFill>
                  <a:srgbClr val="BCBEC4"/>
                </a:solidFill>
              </a:rPr>
              <a:t>response?.errorBody()?.run </a:t>
            </a:r>
            <a:r>
              <a:rPr b="1" lang="en-GB" sz="1100">
                <a:solidFill>
                  <a:srgbClr val="BCBEC4"/>
                </a:solidFill>
              </a:rPr>
              <a:t>{ </a:t>
            </a:r>
            <a:r>
              <a:rPr lang="en-GB" sz="1100">
                <a:solidFill>
                  <a:srgbClr val="BCBEC4"/>
                </a:solidFill>
              </a:rPr>
              <a:t>continuation.resume(Failure(HttpException(response))) </a:t>
            </a:r>
            <a:r>
              <a:rPr b="1" lang="en-GB" sz="1100">
                <a:solidFill>
                  <a:srgbClr val="BCBEC4"/>
                </a:solidFill>
              </a:rPr>
              <a:t>}</a:t>
            </a:r>
            <a:endParaRPr b="1"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BCBEC4"/>
                </a:solidFill>
              </a:rPr>
              <a:t>           </a:t>
            </a:r>
            <a:r>
              <a:rPr lang="en-GB" sz="1100">
                <a:solidFill>
                  <a:srgbClr val="BCBEC4"/>
                </a:solidFill>
              </a:rPr>
              <a:t>}</a:t>
            </a:r>
            <a:endParaRPr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BCBEC4"/>
                </a:solidFill>
              </a:rPr>
              <a:t>       })</a:t>
            </a:r>
            <a:endParaRPr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BCBEC4"/>
                </a:solidFill>
              </a:rPr>
              <a:t>   </a:t>
            </a:r>
            <a:r>
              <a:rPr b="1" lang="en-GB" sz="1100">
                <a:solidFill>
                  <a:srgbClr val="BCBEC4"/>
                </a:solidFill>
              </a:rPr>
              <a:t>}</a:t>
            </a:r>
            <a:endParaRPr b="1" sz="11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BCBEC4"/>
                </a:solidFill>
              </a:rPr>
              <a:t>}</a:t>
            </a:r>
            <a:endParaRPr>
              <a:solidFill>
                <a:srgbClr val="CF8E6D"/>
              </a:solidFill>
            </a:endParaRPr>
          </a:p>
        </p:txBody>
      </p:sp>
      <p:sp>
        <p:nvSpPr>
          <p:cNvPr id="503" name="Google Shape;503;p86"/>
          <p:cNvSpPr/>
          <p:nvPr/>
        </p:nvSpPr>
        <p:spPr>
          <a:xfrm>
            <a:off x="3791400" y="101575"/>
            <a:ext cx="2944800" cy="718500"/>
          </a:xfrm>
          <a:prstGeom prst="flowChartConnector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ctrTitle"/>
          </p:nvPr>
        </p:nvSpPr>
        <p:spPr>
          <a:xfrm>
            <a:off x="311700" y="1704575"/>
            <a:ext cx="87018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Built into the type system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Nullable type definition using </a:t>
            </a:r>
            <a:r>
              <a:rPr lang="en-GB" sz="2400">
                <a:solidFill>
                  <a:srgbClr val="CF8E6D"/>
                </a:solidFill>
              </a:rPr>
              <a:t>“</a:t>
            </a:r>
            <a:r>
              <a:rPr b="1" lang="en-GB" sz="2400">
                <a:solidFill>
                  <a:srgbClr val="CF8E6D"/>
                </a:solidFill>
              </a:rPr>
              <a:t>Type?”</a:t>
            </a:r>
            <a:r>
              <a:rPr b="1" lang="en-GB" sz="2400"/>
              <a:t> </a:t>
            </a:r>
            <a:r>
              <a:rPr lang="en-GB" sz="2400"/>
              <a:t>syntax</a:t>
            </a:r>
            <a:endParaRPr sz="2400"/>
          </a:p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29"/>
              <a:t>Nullability</a:t>
            </a:r>
            <a:endParaRPr sz="2029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7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87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00">
                <a:solidFill>
                  <a:srgbClr val="5F826B"/>
                </a:solidFill>
              </a:rPr>
              <a:t>/**</a:t>
            </a:r>
            <a:endParaRPr i="1" sz="15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00">
                <a:solidFill>
                  <a:srgbClr val="5F826B"/>
                </a:solidFill>
              </a:rPr>
              <a:t>* Instead of having a Call, adding callbacks, parsing exceptions and similar in many places, we abstract it away.</a:t>
            </a:r>
            <a:endParaRPr i="1" sz="15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00">
                <a:solidFill>
                  <a:srgbClr val="5F826B"/>
                </a:solidFill>
              </a:rPr>
              <a:t>*</a:t>
            </a:r>
            <a:endParaRPr i="1" sz="15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00">
                <a:solidFill>
                  <a:srgbClr val="5F826B"/>
                </a:solidFill>
              </a:rPr>
              <a:t>* Any time we have a Call, we can just transform it to a value (Result) directly.</a:t>
            </a:r>
            <a:endParaRPr i="1" sz="15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00">
                <a:solidFill>
                  <a:srgbClr val="5F826B"/>
                </a:solidFill>
              </a:rPr>
              <a:t>*/</a:t>
            </a:r>
            <a:endParaRPr i="1" sz="15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BCBEC4"/>
                </a:solidFill>
              </a:rPr>
              <a:t>apiService.getWeather(cityName, API_KEY).awaitResult()</a:t>
            </a:r>
            <a:endParaRPr sz="17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BCBEC4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515" name="Google Shape;515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https://kotlinlang.org/docs/extensions.html#extension-functions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https://typealias.com/start/kotlin-receivers-and-extensions/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Generics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0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Generics</a:t>
            </a:r>
            <a:endParaRPr sz="2029"/>
          </a:p>
        </p:txBody>
      </p:sp>
      <p:sp>
        <p:nvSpPr>
          <p:cNvPr id="526" name="Google Shape;526;p90"/>
          <p:cNvSpPr txBox="1"/>
          <p:nvPr/>
        </p:nvSpPr>
        <p:spPr>
          <a:xfrm>
            <a:off x="610200" y="1647025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Define behavior applicable to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multiple types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Consistent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behavior, abstract types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Classes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interfaces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functions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be generic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1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91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CF8E6D"/>
                </a:solidFill>
              </a:rPr>
              <a:t>fun </a:t>
            </a:r>
            <a:r>
              <a:rPr lang="en-GB" sz="1800">
                <a:solidFill>
                  <a:srgbClr val="56A8F5"/>
                </a:solidFill>
              </a:rPr>
              <a:t>main</a:t>
            </a:r>
            <a:r>
              <a:rPr lang="en-GB" sz="1800">
                <a:solidFill>
                  <a:srgbClr val="BCBEC4"/>
                </a:solidFill>
              </a:rPr>
              <a:t>() {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   </a:t>
            </a:r>
            <a:r>
              <a:rPr lang="en-GB" sz="1800">
                <a:solidFill>
                  <a:srgbClr val="CF8E6D"/>
                </a:solidFill>
              </a:rPr>
              <a:t>val </a:t>
            </a:r>
            <a:r>
              <a:rPr lang="en-GB" sz="1800">
                <a:solidFill>
                  <a:srgbClr val="BCBEC4"/>
                </a:solidFill>
              </a:rPr>
              <a:t>listOfNames = </a:t>
            </a:r>
            <a:r>
              <a:rPr b="1" i="1" lang="en-GB" sz="1800">
                <a:solidFill>
                  <a:srgbClr val="BCBEC4"/>
                </a:solidFill>
              </a:rPr>
              <a:t>listOf</a:t>
            </a:r>
            <a:r>
              <a:rPr lang="en-GB" sz="1800">
                <a:solidFill>
                  <a:srgbClr val="BCBEC4"/>
                </a:solidFill>
              </a:rPr>
              <a:t>(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       </a:t>
            </a:r>
            <a:r>
              <a:rPr lang="en-GB" sz="1800">
                <a:solidFill>
                  <a:srgbClr val="6AAB73"/>
                </a:solidFill>
              </a:rPr>
              <a:t>"Filip"</a:t>
            </a:r>
            <a:r>
              <a:rPr lang="en-GB" sz="1800">
                <a:solidFill>
                  <a:srgbClr val="BCBEC4"/>
                </a:solidFill>
              </a:rPr>
              <a:t>,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       </a:t>
            </a:r>
            <a:r>
              <a:rPr lang="en-GB" sz="1800">
                <a:solidFill>
                  <a:srgbClr val="6AAB73"/>
                </a:solidFill>
              </a:rPr>
              <a:t>"Marin"</a:t>
            </a:r>
            <a:r>
              <a:rPr lang="en-GB" sz="1800">
                <a:solidFill>
                  <a:srgbClr val="BCBEC4"/>
                </a:solidFill>
              </a:rPr>
              <a:t>,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       </a:t>
            </a:r>
            <a:r>
              <a:rPr lang="en-GB" sz="1800">
                <a:solidFill>
                  <a:srgbClr val="6AAB73"/>
                </a:solidFill>
              </a:rPr>
              <a:t>"Damir"</a:t>
            </a:r>
            <a:r>
              <a:rPr lang="en-GB" sz="1800">
                <a:solidFill>
                  <a:srgbClr val="BCBEC4"/>
                </a:solidFill>
              </a:rPr>
              <a:t>,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       </a:t>
            </a:r>
            <a:r>
              <a:rPr lang="en-GB" sz="1800">
                <a:solidFill>
                  <a:srgbClr val="6AAB73"/>
                </a:solidFill>
              </a:rPr>
              <a:t>"Luka"</a:t>
            </a:r>
            <a:r>
              <a:rPr lang="en-GB" sz="1800">
                <a:solidFill>
                  <a:srgbClr val="BCBEC4"/>
                </a:solidFill>
              </a:rPr>
              <a:t>,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       </a:t>
            </a:r>
            <a:r>
              <a:rPr lang="en-GB" sz="1800">
                <a:solidFill>
                  <a:srgbClr val="6AAB73"/>
                </a:solidFill>
              </a:rPr>
              <a:t>"Tomislav"</a:t>
            </a:r>
            <a:endParaRPr sz="1800">
              <a:solidFill>
                <a:srgbClr val="6AAB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6AAB73"/>
                </a:solidFill>
              </a:rPr>
              <a:t>   </a:t>
            </a:r>
            <a:r>
              <a:rPr lang="en-GB" sz="1800">
                <a:solidFill>
                  <a:srgbClr val="BCBEC4"/>
                </a:solidFill>
              </a:rPr>
              <a:t>)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}</a:t>
            </a:r>
            <a:endParaRPr i="1" sz="1800">
              <a:solidFill>
                <a:srgbClr val="5F826B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92"/>
          <p:cNvSpPr txBox="1"/>
          <p:nvPr>
            <p:ph idx="1" type="body"/>
          </p:nvPr>
        </p:nvSpPr>
        <p:spPr>
          <a:xfrm>
            <a:off x="579666" y="343500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CF8E6D"/>
                </a:solidFill>
              </a:rPr>
              <a:t>public fun </a:t>
            </a:r>
            <a:r>
              <a:rPr lang="en-GB" sz="1800">
                <a:solidFill>
                  <a:srgbClr val="BCBEC4"/>
                </a:solidFill>
              </a:rPr>
              <a:t>&lt;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&gt; </a:t>
            </a:r>
            <a:r>
              <a:rPr lang="en-GB" sz="1800">
                <a:solidFill>
                  <a:srgbClr val="56A8F5"/>
                </a:solidFill>
              </a:rPr>
              <a:t>listOf</a:t>
            </a:r>
            <a:r>
              <a:rPr lang="en-GB" sz="1800">
                <a:solidFill>
                  <a:srgbClr val="BCBEC4"/>
                </a:solidFill>
              </a:rPr>
              <a:t>(</a:t>
            </a:r>
            <a:r>
              <a:rPr lang="en-GB" sz="1800">
                <a:solidFill>
                  <a:srgbClr val="CF8E6D"/>
                </a:solidFill>
              </a:rPr>
              <a:t>vararg </a:t>
            </a:r>
            <a:r>
              <a:rPr lang="en-GB" sz="1800">
                <a:solidFill>
                  <a:srgbClr val="BCBEC4"/>
                </a:solidFill>
              </a:rPr>
              <a:t>elements: 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): List&lt;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&gt; = </a:t>
            </a:r>
            <a:endParaRPr sz="1800">
              <a:solidFill>
                <a:srgbClr val="BCBEC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F3F3F"/>
                </a:solidFill>
              </a:rPr>
              <a:t>if (elements.size &gt; 0) { </a:t>
            </a:r>
            <a:endParaRPr sz="1800">
              <a:solidFill>
                <a:srgbClr val="3F3F3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F3F3F"/>
                </a:solidFill>
              </a:rPr>
              <a:t>elements.</a:t>
            </a:r>
            <a:r>
              <a:rPr i="1" lang="en-GB" sz="1800">
                <a:solidFill>
                  <a:srgbClr val="3F3F3F"/>
                </a:solidFill>
              </a:rPr>
              <a:t>asList</a:t>
            </a:r>
            <a:r>
              <a:rPr lang="en-GB" sz="1800">
                <a:solidFill>
                  <a:srgbClr val="3F3F3F"/>
                </a:solidFill>
              </a:rPr>
              <a:t>()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F3F3F"/>
                </a:solidFill>
              </a:rPr>
              <a:t>} else{</a:t>
            </a:r>
            <a:endParaRPr sz="1800">
              <a:solidFill>
                <a:srgbClr val="3F3F3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rgbClr val="3F3F3F"/>
                </a:solidFill>
              </a:rPr>
              <a:t>emptyList</a:t>
            </a:r>
            <a:r>
              <a:rPr lang="en-GB" sz="1800">
                <a:solidFill>
                  <a:srgbClr val="3F3F3F"/>
                </a:solidFill>
              </a:rPr>
              <a:t>()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F3F3F"/>
                </a:solidFill>
              </a:rPr>
              <a:t>}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CF8E6D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3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93"/>
          <p:cNvSpPr txBox="1"/>
          <p:nvPr>
            <p:ph idx="1" type="body"/>
          </p:nvPr>
        </p:nvSpPr>
        <p:spPr>
          <a:xfrm>
            <a:off x="579666" y="343500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CF8E6D"/>
                </a:solidFill>
              </a:rPr>
              <a:t>public fun </a:t>
            </a:r>
            <a:r>
              <a:rPr lang="en-GB" sz="1800">
                <a:solidFill>
                  <a:srgbClr val="BCBEC4"/>
                </a:solidFill>
              </a:rPr>
              <a:t>&lt;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&gt; </a:t>
            </a:r>
            <a:r>
              <a:rPr lang="en-GB" sz="1800">
                <a:solidFill>
                  <a:srgbClr val="56A8F5"/>
                </a:solidFill>
              </a:rPr>
              <a:t>listOf</a:t>
            </a:r>
            <a:r>
              <a:rPr lang="en-GB" sz="1800">
                <a:solidFill>
                  <a:srgbClr val="BCBEC4"/>
                </a:solidFill>
              </a:rPr>
              <a:t>(</a:t>
            </a:r>
            <a:r>
              <a:rPr lang="en-GB" sz="1800">
                <a:solidFill>
                  <a:srgbClr val="CF8E6D"/>
                </a:solidFill>
              </a:rPr>
              <a:t>vararg </a:t>
            </a:r>
            <a:r>
              <a:rPr lang="en-GB" sz="1800">
                <a:solidFill>
                  <a:srgbClr val="BCBEC4"/>
                </a:solidFill>
              </a:rPr>
              <a:t>elements: 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): List&lt;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&gt; = </a:t>
            </a:r>
            <a:endParaRPr sz="1800">
              <a:solidFill>
                <a:srgbClr val="BCBEC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CF8E6D"/>
                </a:solidFill>
              </a:rPr>
              <a:t>if </a:t>
            </a:r>
            <a:r>
              <a:rPr lang="en-GB" sz="1800">
                <a:solidFill>
                  <a:srgbClr val="BCBEC4"/>
                </a:solidFill>
              </a:rPr>
              <a:t>(elements.</a:t>
            </a:r>
            <a:r>
              <a:rPr lang="en-GB" sz="1800">
                <a:solidFill>
                  <a:srgbClr val="C77DBB"/>
                </a:solidFill>
              </a:rPr>
              <a:t>size </a:t>
            </a:r>
            <a:r>
              <a:rPr lang="en-GB" sz="1800">
                <a:solidFill>
                  <a:srgbClr val="BCBEC4"/>
                </a:solidFill>
              </a:rPr>
              <a:t>&gt; </a:t>
            </a:r>
            <a:r>
              <a:rPr lang="en-GB" sz="1800">
                <a:solidFill>
                  <a:srgbClr val="2AACB8"/>
                </a:solidFill>
              </a:rPr>
              <a:t>0</a:t>
            </a:r>
            <a:r>
              <a:rPr lang="en-GB" sz="1800">
                <a:solidFill>
                  <a:srgbClr val="BCBEC4"/>
                </a:solidFill>
              </a:rPr>
              <a:t>) { </a:t>
            </a:r>
            <a:endParaRPr sz="1800">
              <a:solidFill>
                <a:srgbClr val="BCBEC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elements.</a:t>
            </a:r>
            <a:r>
              <a:rPr i="1" lang="en-GB" sz="1800">
                <a:solidFill>
                  <a:srgbClr val="57AAF7"/>
                </a:solidFill>
              </a:rPr>
              <a:t>asList</a:t>
            </a:r>
            <a:r>
              <a:rPr lang="en-GB" sz="1800">
                <a:solidFill>
                  <a:srgbClr val="BCBEC4"/>
                </a:solidFill>
              </a:rPr>
              <a:t>()</a:t>
            </a:r>
            <a:endParaRPr sz="1800">
              <a:solidFill>
                <a:srgbClr val="BCBEC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} </a:t>
            </a:r>
            <a:r>
              <a:rPr lang="en-GB" sz="1800">
                <a:solidFill>
                  <a:srgbClr val="CF8E6D"/>
                </a:solidFill>
              </a:rPr>
              <a:t>else</a:t>
            </a:r>
            <a:r>
              <a:rPr lang="en-GB" sz="1800">
                <a:solidFill>
                  <a:srgbClr val="BCBEC4"/>
                </a:solidFill>
              </a:rPr>
              <a:t>{</a:t>
            </a:r>
            <a:endParaRPr sz="1800">
              <a:solidFill>
                <a:srgbClr val="BCBEC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rgbClr val="BCBEC4"/>
                </a:solidFill>
              </a:rPr>
              <a:t>emptyList</a:t>
            </a:r>
            <a:r>
              <a:rPr lang="en-GB" sz="1800">
                <a:solidFill>
                  <a:srgbClr val="BCBEC4"/>
                </a:solidFill>
              </a:rPr>
              <a:t>()</a:t>
            </a:r>
            <a:endParaRPr sz="1800">
              <a:solidFill>
                <a:srgbClr val="BCBEC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}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CF8E6D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4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Generics</a:t>
            </a:r>
            <a:endParaRPr sz="2029"/>
          </a:p>
        </p:txBody>
      </p:sp>
      <p:sp>
        <p:nvSpPr>
          <p:cNvPr id="550" name="Google Shape;550;p94"/>
          <p:cNvSpPr txBox="1"/>
          <p:nvPr/>
        </p:nvSpPr>
        <p:spPr>
          <a:xfrm>
            <a:off x="610200" y="1647025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Useful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for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reusing logic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 different cases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Any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type, the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sam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e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behavior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be constrained using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declaration variance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5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Generics variance</a:t>
            </a:r>
            <a:endParaRPr sz="2029"/>
          </a:p>
        </p:txBody>
      </p:sp>
      <p:sp>
        <p:nvSpPr>
          <p:cNvPr id="556" name="Google Shape;556;p95"/>
          <p:cNvSpPr txBox="1"/>
          <p:nvPr/>
        </p:nvSpPr>
        <p:spPr>
          <a:xfrm>
            <a:off x="610200" y="1647025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Roboto"/>
                <a:ea typeface="Roboto"/>
                <a:cs typeface="Roboto"/>
                <a:sym typeface="Roboto"/>
              </a:rPr>
              <a:t>In </a:t>
            </a: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“</a:t>
            </a:r>
            <a:r>
              <a:rPr lang="en-GB" sz="2400">
                <a:solidFill>
                  <a:srgbClr val="CF8E6D"/>
                </a:solidFill>
                <a:latin typeface="Roboto"/>
                <a:ea typeface="Roboto"/>
                <a:cs typeface="Roboto"/>
                <a:sym typeface="Roboto"/>
              </a:rPr>
              <a:t>Contravariant</a:t>
            </a: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”, definition can safely take </a:t>
            </a:r>
            <a:r>
              <a:rPr i="1"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value of type 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b="1" lang="en-GB" sz="2400">
                <a:solidFill>
                  <a:srgbClr val="CF8E6D"/>
                </a:solidFill>
                <a:latin typeface="Roboto"/>
                <a:ea typeface="Roboto"/>
                <a:cs typeface="Roboto"/>
                <a:sym typeface="Roboto"/>
              </a:rPr>
              <a:t>Out </a:t>
            </a:r>
            <a:r>
              <a:rPr b="1"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GB" sz="2400">
                <a:solidFill>
                  <a:srgbClr val="CF8E6D"/>
                </a:solidFill>
                <a:latin typeface="Roboto"/>
                <a:ea typeface="Roboto"/>
                <a:cs typeface="Roboto"/>
                <a:sym typeface="Roboto"/>
              </a:rPr>
              <a:t>Covariant</a:t>
            </a: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”, definition can safely produce </a:t>
            </a:r>
            <a:r>
              <a:rPr i="1"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value of type </a:t>
            </a:r>
            <a:r>
              <a:rPr i="1"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i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6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96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600">
                <a:solidFill>
                  <a:srgbClr val="5F826B"/>
                </a:solidFill>
              </a:rPr>
              <a:t>/**</a:t>
            </a:r>
            <a:endParaRPr i="1" sz="16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rgbClr val="5F826B"/>
                </a:solidFill>
              </a:rPr>
              <a:t>* Can only produce values of type T. And not receive them.</a:t>
            </a:r>
            <a:endParaRPr i="1" sz="16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600">
                <a:solidFill>
                  <a:srgbClr val="5F826B"/>
                </a:solidFill>
              </a:rPr>
              <a:t>*/</a:t>
            </a:r>
            <a:endParaRPr i="1" sz="16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CF8E6D"/>
                </a:solidFill>
              </a:rPr>
              <a:t>interface </a:t>
            </a:r>
            <a:r>
              <a:rPr lang="en-GB" sz="1450">
                <a:solidFill>
                  <a:srgbClr val="BCBEC4"/>
                </a:solidFill>
              </a:rPr>
              <a:t>Producer</a:t>
            </a:r>
            <a:r>
              <a:rPr lang="en-GB" sz="1450">
                <a:solidFill>
                  <a:srgbClr val="BCBEC4"/>
                </a:solidFill>
              </a:rPr>
              <a:t>&lt;</a:t>
            </a:r>
            <a:r>
              <a:rPr lang="en-GB" sz="1450">
                <a:solidFill>
                  <a:srgbClr val="CF8E6D"/>
                </a:solidFill>
              </a:rPr>
              <a:t>out </a:t>
            </a:r>
            <a:r>
              <a:rPr lang="en-GB" sz="1450">
                <a:solidFill>
                  <a:srgbClr val="16BAAC"/>
                </a:solidFill>
              </a:rPr>
              <a:t>T</a:t>
            </a:r>
            <a:r>
              <a:rPr lang="en-GB" sz="1450">
                <a:solidFill>
                  <a:srgbClr val="BCBEC4"/>
                </a:solidFill>
              </a:rPr>
              <a:t>&gt; {</a:t>
            </a:r>
            <a:endParaRPr sz="14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CBEC4"/>
                </a:solidFill>
              </a:rPr>
              <a:t>   </a:t>
            </a:r>
            <a:r>
              <a:rPr lang="en-GB" sz="1450">
                <a:solidFill>
                  <a:srgbClr val="CF8E6D"/>
                </a:solidFill>
              </a:rPr>
              <a:t>fun </a:t>
            </a:r>
            <a:r>
              <a:rPr lang="en-GB" sz="1450">
                <a:solidFill>
                  <a:srgbClr val="56A8F5"/>
                </a:solidFill>
              </a:rPr>
              <a:t>produce</a:t>
            </a:r>
            <a:r>
              <a:rPr lang="en-GB" sz="1450">
                <a:solidFill>
                  <a:srgbClr val="BCBEC4"/>
                </a:solidFill>
              </a:rPr>
              <a:t>(): </a:t>
            </a:r>
            <a:r>
              <a:rPr lang="en-GB" sz="1450">
                <a:solidFill>
                  <a:srgbClr val="16BAAC"/>
                </a:solidFill>
              </a:rPr>
              <a:t>T</a:t>
            </a:r>
            <a:endParaRPr sz="1450">
              <a:solidFill>
                <a:srgbClr val="16BAA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CBEC4"/>
                </a:solidFill>
              </a:rPr>
              <a:t>}</a:t>
            </a:r>
            <a:endParaRPr sz="14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600">
                <a:solidFill>
                  <a:srgbClr val="5F826B"/>
                </a:solidFill>
              </a:rPr>
              <a:t>/**</a:t>
            </a:r>
            <a:endParaRPr i="1" sz="16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600">
                <a:solidFill>
                  <a:srgbClr val="5F826B"/>
                </a:solidFill>
              </a:rPr>
              <a:t>* Can only receive values of type T. And not produce them.</a:t>
            </a:r>
            <a:endParaRPr i="1" sz="16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600">
                <a:solidFill>
                  <a:srgbClr val="5F826B"/>
                </a:solidFill>
              </a:rPr>
              <a:t>*/</a:t>
            </a:r>
            <a:endParaRPr sz="14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CF8E6D"/>
                </a:solidFill>
              </a:rPr>
              <a:t>interface </a:t>
            </a:r>
            <a:r>
              <a:rPr lang="en-GB" sz="1450">
                <a:solidFill>
                  <a:srgbClr val="BCBEC4"/>
                </a:solidFill>
              </a:rPr>
              <a:t>Consumer&lt;</a:t>
            </a:r>
            <a:r>
              <a:rPr lang="en-GB" sz="1450">
                <a:solidFill>
                  <a:srgbClr val="CF8E6D"/>
                </a:solidFill>
              </a:rPr>
              <a:t>in </a:t>
            </a:r>
            <a:r>
              <a:rPr lang="en-GB" sz="1450">
                <a:solidFill>
                  <a:srgbClr val="16BAAC"/>
                </a:solidFill>
              </a:rPr>
              <a:t>T</a:t>
            </a:r>
            <a:r>
              <a:rPr lang="en-GB" sz="1450">
                <a:solidFill>
                  <a:srgbClr val="BCBEC4"/>
                </a:solidFill>
              </a:rPr>
              <a:t>&gt; {</a:t>
            </a:r>
            <a:endParaRPr sz="14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CBEC4"/>
                </a:solidFill>
              </a:rPr>
              <a:t>   </a:t>
            </a:r>
            <a:r>
              <a:rPr lang="en-GB" sz="1450">
                <a:solidFill>
                  <a:srgbClr val="CF8E6D"/>
                </a:solidFill>
              </a:rPr>
              <a:t>operator fun </a:t>
            </a:r>
            <a:r>
              <a:rPr lang="en-GB" sz="1450">
                <a:solidFill>
                  <a:srgbClr val="56A8F5"/>
                </a:solidFill>
              </a:rPr>
              <a:t>consume</a:t>
            </a:r>
            <a:r>
              <a:rPr lang="en-GB" sz="1450">
                <a:solidFill>
                  <a:srgbClr val="BCBEC4"/>
                </a:solidFill>
              </a:rPr>
              <a:t>(other: </a:t>
            </a:r>
            <a:r>
              <a:rPr lang="en-GB" sz="1450">
                <a:solidFill>
                  <a:srgbClr val="16BAAC"/>
                </a:solidFill>
              </a:rPr>
              <a:t>T</a:t>
            </a:r>
            <a:r>
              <a:rPr lang="en-GB" sz="1450">
                <a:solidFill>
                  <a:srgbClr val="BCBEC4"/>
                </a:solidFill>
              </a:rPr>
              <a:t>): Int</a:t>
            </a:r>
            <a:endParaRPr sz="14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CBEC4"/>
                </a:solidFill>
              </a:rPr>
              <a:t>}</a:t>
            </a:r>
            <a:endParaRPr sz="1450">
              <a:solidFill>
                <a:srgbClr val="CF8E6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5" y="1074150"/>
            <a:ext cx="8346852" cy="12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/>
        </p:nvSpPr>
        <p:spPr>
          <a:xfrm>
            <a:off x="439825" y="2620800"/>
            <a:ext cx="859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i="1" lang="en-GB" sz="1800">
                <a:solidFill>
                  <a:srgbClr val="C77DB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String? =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36DF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7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97"/>
          <p:cNvSpPr txBox="1"/>
          <p:nvPr>
            <p:ph idx="1" type="body"/>
          </p:nvPr>
        </p:nvSpPr>
        <p:spPr>
          <a:xfrm>
            <a:off x="579666" y="425628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rgbClr val="5F826B"/>
                </a:solidFill>
              </a:rPr>
              <a:t>/**</a:t>
            </a:r>
            <a:endParaRPr i="1" sz="18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rgbClr val="5F826B"/>
                </a:solidFill>
              </a:rPr>
              <a:t>* Can produce and consume values of type T.</a:t>
            </a:r>
            <a:endParaRPr i="1" sz="18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rgbClr val="5F826B"/>
                </a:solidFill>
              </a:rPr>
              <a:t>*/</a:t>
            </a:r>
            <a:endParaRPr i="1" sz="1800">
              <a:solidFill>
                <a:srgbClr val="5F82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CF8E6D"/>
                </a:solidFill>
              </a:rPr>
              <a:t>interface </a:t>
            </a:r>
            <a:r>
              <a:rPr lang="en-GB" sz="1800">
                <a:solidFill>
                  <a:srgbClr val="BCBEC4"/>
                </a:solidFill>
              </a:rPr>
              <a:t>ConsumerProducer&lt;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&gt; {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   </a:t>
            </a:r>
            <a:r>
              <a:rPr lang="en-GB" sz="1800">
                <a:solidFill>
                  <a:srgbClr val="CF8E6D"/>
                </a:solidFill>
              </a:rPr>
              <a:t>fun </a:t>
            </a:r>
            <a:r>
              <a:rPr lang="en-GB" sz="1800">
                <a:solidFill>
                  <a:srgbClr val="56A8F5"/>
                </a:solidFill>
              </a:rPr>
              <a:t>produce</a:t>
            </a:r>
            <a:r>
              <a:rPr lang="en-GB" sz="1800">
                <a:solidFill>
                  <a:srgbClr val="BCBEC4"/>
                </a:solidFill>
              </a:rPr>
              <a:t>(): </a:t>
            </a:r>
            <a:r>
              <a:rPr lang="en-GB" sz="1800">
                <a:solidFill>
                  <a:srgbClr val="16BAAC"/>
                </a:solidFill>
              </a:rPr>
              <a:t>T</a:t>
            </a:r>
            <a:endParaRPr sz="1800">
              <a:solidFill>
                <a:srgbClr val="16BAA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16BAAC"/>
                </a:solidFill>
              </a:rPr>
              <a:t>  </a:t>
            </a:r>
            <a:endParaRPr sz="1800">
              <a:solidFill>
                <a:srgbClr val="16BAA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16BAAC"/>
                </a:solidFill>
              </a:rPr>
              <a:t>   </a:t>
            </a:r>
            <a:r>
              <a:rPr lang="en-GB" sz="1800">
                <a:solidFill>
                  <a:srgbClr val="CF8E6D"/>
                </a:solidFill>
              </a:rPr>
              <a:t>fun </a:t>
            </a:r>
            <a:r>
              <a:rPr lang="en-GB" sz="1800">
                <a:solidFill>
                  <a:srgbClr val="56A8F5"/>
                </a:solidFill>
              </a:rPr>
              <a:t>consume</a:t>
            </a:r>
            <a:r>
              <a:rPr lang="en-GB" sz="1800">
                <a:solidFill>
                  <a:srgbClr val="BCBEC4"/>
                </a:solidFill>
              </a:rPr>
              <a:t>(value: 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, other: 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)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}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500">
              <a:solidFill>
                <a:srgbClr val="5F826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F8E6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8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98"/>
          <p:cNvSpPr txBox="1"/>
          <p:nvPr>
            <p:ph idx="1" type="body"/>
          </p:nvPr>
        </p:nvSpPr>
        <p:spPr>
          <a:xfrm>
            <a:off x="255891" y="348428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</a:rPr>
              <a:t>interface </a:t>
            </a:r>
            <a:r>
              <a:rPr lang="en-GB" sz="1800">
                <a:solidFill>
                  <a:srgbClr val="BCBEC4"/>
                </a:solidFill>
              </a:rPr>
              <a:t>Producer&lt;</a:t>
            </a:r>
            <a:r>
              <a:rPr lang="en-GB" sz="1800">
                <a:solidFill>
                  <a:srgbClr val="CF8E6D"/>
                </a:solidFill>
              </a:rPr>
              <a:t>out 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&gt; {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   </a:t>
            </a:r>
            <a:r>
              <a:rPr lang="en-GB" sz="1800">
                <a:solidFill>
                  <a:srgbClr val="CF8E6D"/>
                </a:solidFill>
              </a:rPr>
              <a:t>fun </a:t>
            </a:r>
            <a:r>
              <a:rPr lang="en-GB" sz="1800">
                <a:solidFill>
                  <a:srgbClr val="56A8F5"/>
                </a:solidFill>
              </a:rPr>
              <a:t>produce</a:t>
            </a:r>
            <a:r>
              <a:rPr lang="en-GB" sz="1800">
                <a:solidFill>
                  <a:srgbClr val="BCBEC4"/>
                </a:solidFill>
              </a:rPr>
              <a:t>(): </a:t>
            </a:r>
            <a:r>
              <a:rPr lang="en-GB" sz="1800">
                <a:solidFill>
                  <a:srgbClr val="16BAAC"/>
                </a:solidFill>
              </a:rPr>
              <a:t>T</a:t>
            </a:r>
            <a:endParaRPr sz="1800">
              <a:solidFill>
                <a:srgbClr val="16BAA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BCBEC4"/>
                </a:solidFill>
              </a:rPr>
              <a:t>}</a:t>
            </a:r>
            <a:endParaRPr sz="1800">
              <a:solidFill>
                <a:srgbClr val="CF8E6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8E6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</a:rPr>
              <a:t>fun </a:t>
            </a:r>
            <a:r>
              <a:rPr lang="en-GB" sz="1800">
                <a:solidFill>
                  <a:srgbClr val="56A8F5"/>
                </a:solidFill>
              </a:rPr>
              <a:t>main</a:t>
            </a:r>
            <a:r>
              <a:rPr lang="en-GB" sz="1800">
                <a:solidFill>
                  <a:srgbClr val="BCBEC4"/>
                </a:solidFill>
              </a:rPr>
              <a:t>() {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   </a:t>
            </a:r>
            <a:r>
              <a:rPr lang="en-GB" sz="1800">
                <a:solidFill>
                  <a:srgbClr val="CF8E6D"/>
                </a:solidFill>
              </a:rPr>
              <a:t>val </a:t>
            </a:r>
            <a:r>
              <a:rPr lang="en-GB" sz="1800">
                <a:solidFill>
                  <a:srgbClr val="BCBEC4"/>
                </a:solidFill>
              </a:rPr>
              <a:t>stringSource = </a:t>
            </a:r>
            <a:r>
              <a:rPr lang="en-GB" sz="1800">
                <a:solidFill>
                  <a:srgbClr val="CF8E6D"/>
                </a:solidFill>
              </a:rPr>
              <a:t>object </a:t>
            </a:r>
            <a:r>
              <a:rPr lang="en-GB" sz="1800">
                <a:solidFill>
                  <a:srgbClr val="BCBEC4"/>
                </a:solidFill>
              </a:rPr>
              <a:t>: Producer&lt;String&gt; {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       </a:t>
            </a:r>
            <a:r>
              <a:rPr lang="en-GB" sz="1800">
                <a:solidFill>
                  <a:srgbClr val="CF8E6D"/>
                </a:solidFill>
              </a:rPr>
              <a:t>override fun </a:t>
            </a:r>
            <a:r>
              <a:rPr lang="en-GB" sz="1800">
                <a:solidFill>
                  <a:srgbClr val="56A8F5"/>
                </a:solidFill>
              </a:rPr>
              <a:t>produce</a:t>
            </a:r>
            <a:r>
              <a:rPr lang="en-GB" sz="1800">
                <a:solidFill>
                  <a:srgbClr val="BCBEC4"/>
                </a:solidFill>
              </a:rPr>
              <a:t>() = </a:t>
            </a:r>
            <a:r>
              <a:rPr lang="en-GB" sz="1800">
                <a:solidFill>
                  <a:srgbClr val="6AAB73"/>
                </a:solidFill>
              </a:rPr>
              <a:t>"This is a string" </a:t>
            </a:r>
            <a:r>
              <a:rPr lang="en-GB" sz="1800">
                <a:solidFill>
                  <a:schemeClr val="lt2"/>
                </a:solidFill>
              </a:rPr>
              <a:t>//Valid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AACB8"/>
                </a:solidFill>
              </a:rPr>
              <a:t>   </a:t>
            </a:r>
            <a:r>
              <a:rPr lang="en-GB" sz="1800">
                <a:solidFill>
                  <a:srgbClr val="BCBEC4"/>
                </a:solidFill>
              </a:rPr>
              <a:t>}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}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CF8E6D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9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9"/>
          <p:cNvSpPr txBox="1"/>
          <p:nvPr>
            <p:ph idx="1" type="body"/>
          </p:nvPr>
        </p:nvSpPr>
        <p:spPr>
          <a:xfrm>
            <a:off x="255891" y="348428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</a:rPr>
              <a:t>interface </a:t>
            </a:r>
            <a:r>
              <a:rPr lang="en-GB" sz="1800">
                <a:solidFill>
                  <a:srgbClr val="BCBEC4"/>
                </a:solidFill>
              </a:rPr>
              <a:t>Producer&lt;</a:t>
            </a:r>
            <a:r>
              <a:rPr lang="en-GB" sz="1800">
                <a:solidFill>
                  <a:srgbClr val="CF8E6D"/>
                </a:solidFill>
              </a:rPr>
              <a:t>out </a:t>
            </a:r>
            <a:r>
              <a:rPr lang="en-GB" sz="1800">
                <a:solidFill>
                  <a:srgbClr val="16BAAC"/>
                </a:solidFill>
              </a:rPr>
              <a:t>T</a:t>
            </a:r>
            <a:r>
              <a:rPr lang="en-GB" sz="1800">
                <a:solidFill>
                  <a:srgbClr val="BCBEC4"/>
                </a:solidFill>
              </a:rPr>
              <a:t>&gt; {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   </a:t>
            </a:r>
            <a:r>
              <a:rPr lang="en-GB" sz="1800">
                <a:solidFill>
                  <a:srgbClr val="CF8E6D"/>
                </a:solidFill>
              </a:rPr>
              <a:t>fun </a:t>
            </a:r>
            <a:r>
              <a:rPr lang="en-GB" sz="1800">
                <a:solidFill>
                  <a:srgbClr val="56A8F5"/>
                </a:solidFill>
              </a:rPr>
              <a:t>produce</a:t>
            </a:r>
            <a:r>
              <a:rPr lang="en-GB" sz="1800">
                <a:solidFill>
                  <a:srgbClr val="BCBEC4"/>
                </a:solidFill>
              </a:rPr>
              <a:t>(): </a:t>
            </a:r>
            <a:r>
              <a:rPr lang="en-GB" sz="1800">
                <a:solidFill>
                  <a:srgbClr val="16BAAC"/>
                </a:solidFill>
              </a:rPr>
              <a:t>T</a:t>
            </a:r>
            <a:endParaRPr sz="1800">
              <a:solidFill>
                <a:srgbClr val="16BAA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}</a:t>
            </a:r>
            <a:endParaRPr sz="1800">
              <a:solidFill>
                <a:srgbClr val="CF8E6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8E6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</a:rPr>
              <a:t>fun </a:t>
            </a:r>
            <a:r>
              <a:rPr lang="en-GB" sz="1800">
                <a:solidFill>
                  <a:srgbClr val="56A8F5"/>
                </a:solidFill>
              </a:rPr>
              <a:t>main</a:t>
            </a:r>
            <a:r>
              <a:rPr lang="en-GB" sz="1800">
                <a:solidFill>
                  <a:srgbClr val="BCBEC4"/>
                </a:solidFill>
              </a:rPr>
              <a:t>() {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   </a:t>
            </a:r>
            <a:r>
              <a:rPr lang="en-GB" sz="1800">
                <a:solidFill>
                  <a:srgbClr val="CF8E6D"/>
                </a:solidFill>
              </a:rPr>
              <a:t>val </a:t>
            </a:r>
            <a:r>
              <a:rPr lang="en-GB" sz="1800">
                <a:solidFill>
                  <a:srgbClr val="BCBEC4"/>
                </a:solidFill>
              </a:rPr>
              <a:t>stringSource = </a:t>
            </a:r>
            <a:r>
              <a:rPr lang="en-GB" sz="1800">
                <a:solidFill>
                  <a:srgbClr val="CF8E6D"/>
                </a:solidFill>
              </a:rPr>
              <a:t>object </a:t>
            </a:r>
            <a:r>
              <a:rPr lang="en-GB" sz="1800">
                <a:solidFill>
                  <a:srgbClr val="BCBEC4"/>
                </a:solidFill>
              </a:rPr>
              <a:t>: Producer&lt;String&gt; {</a:t>
            </a:r>
            <a:endParaRPr sz="1800">
              <a:solidFill>
                <a:srgbClr val="6AAB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AAB73"/>
                </a:solidFill>
              </a:rPr>
              <a:t>       </a:t>
            </a:r>
            <a:r>
              <a:rPr lang="en-GB" sz="1800">
                <a:solidFill>
                  <a:srgbClr val="CF8E6D"/>
                </a:solidFill>
              </a:rPr>
              <a:t>override fun </a:t>
            </a:r>
            <a:r>
              <a:rPr lang="en-GB" sz="1800">
                <a:solidFill>
                  <a:srgbClr val="56A8F5"/>
                </a:solidFill>
              </a:rPr>
              <a:t>produce</a:t>
            </a:r>
            <a:r>
              <a:rPr lang="en-GB" sz="1800">
                <a:solidFill>
                  <a:srgbClr val="BCBEC4"/>
                </a:solidFill>
              </a:rPr>
              <a:t>() = </a:t>
            </a:r>
            <a:r>
              <a:rPr lang="en-GB" sz="1800">
                <a:solidFill>
                  <a:srgbClr val="2AACB8"/>
                </a:solidFill>
              </a:rPr>
              <a:t>505 </a:t>
            </a:r>
            <a:r>
              <a:rPr lang="en-GB" sz="1800">
                <a:solidFill>
                  <a:srgbClr val="980000"/>
                </a:solidFill>
              </a:rPr>
              <a:t>// Error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AACB8"/>
                </a:solidFill>
              </a:rPr>
              <a:t>   </a:t>
            </a:r>
            <a:r>
              <a:rPr lang="en-GB" sz="1800">
                <a:solidFill>
                  <a:srgbClr val="BCBEC4"/>
                </a:solidFill>
              </a:rPr>
              <a:t>}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</a:rPr>
              <a:t>}</a:t>
            </a:r>
            <a:endParaRPr sz="180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CF8E6D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0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00"/>
          <p:cNvSpPr txBox="1"/>
          <p:nvPr>
            <p:ph idx="1" type="body"/>
          </p:nvPr>
        </p:nvSpPr>
        <p:spPr>
          <a:xfrm>
            <a:off x="597816" y="348428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CF8E6D"/>
                </a:solidFill>
              </a:rPr>
              <a:t>fun </a:t>
            </a:r>
            <a:r>
              <a:rPr lang="en-GB" sz="1850">
                <a:solidFill>
                  <a:srgbClr val="BCBEC4"/>
                </a:solidFill>
              </a:rPr>
              <a:t>&lt;</a:t>
            </a:r>
            <a:r>
              <a:rPr lang="en-GB" sz="1850">
                <a:solidFill>
                  <a:srgbClr val="16BAAC"/>
                </a:solidFill>
              </a:rPr>
              <a:t>T</a:t>
            </a:r>
            <a:r>
              <a:rPr lang="en-GB" sz="1850">
                <a:solidFill>
                  <a:srgbClr val="BCBEC4"/>
                </a:solidFill>
              </a:rPr>
              <a:t>&gt; </a:t>
            </a:r>
            <a:r>
              <a:rPr lang="en-GB" sz="1850">
                <a:solidFill>
                  <a:srgbClr val="56A8F5"/>
                </a:solidFill>
              </a:rPr>
              <a:t>countGreater</a:t>
            </a:r>
            <a:r>
              <a:rPr lang="en-GB" sz="1850">
                <a:solidFill>
                  <a:srgbClr val="BCBEC4"/>
                </a:solidFill>
              </a:rPr>
              <a:t>(</a:t>
            </a:r>
            <a:endParaRPr sz="18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BCBEC4"/>
                </a:solidFill>
              </a:rPr>
              <a:t>   list: List&lt;</a:t>
            </a:r>
            <a:r>
              <a:rPr lang="en-GB" sz="1850">
                <a:solidFill>
                  <a:srgbClr val="16BAAC"/>
                </a:solidFill>
              </a:rPr>
              <a:t>T</a:t>
            </a:r>
            <a:r>
              <a:rPr lang="en-GB" sz="1850">
                <a:solidFill>
                  <a:srgbClr val="BCBEC4"/>
                </a:solidFill>
              </a:rPr>
              <a:t>&gt;,</a:t>
            </a:r>
            <a:endParaRPr sz="18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BCBEC4"/>
                </a:solidFill>
              </a:rPr>
              <a:t>   threshold: </a:t>
            </a:r>
            <a:r>
              <a:rPr lang="en-GB" sz="1850">
                <a:solidFill>
                  <a:srgbClr val="16BAAC"/>
                </a:solidFill>
              </a:rPr>
              <a:t>T</a:t>
            </a:r>
            <a:endParaRPr sz="1850">
              <a:solidFill>
                <a:srgbClr val="16BAA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BCBEC4"/>
                </a:solidFill>
              </a:rPr>
              <a:t>): Int </a:t>
            </a:r>
            <a:r>
              <a:rPr lang="en-GB" sz="1850">
                <a:solidFill>
                  <a:srgbClr val="CF8E6D"/>
                </a:solidFill>
              </a:rPr>
              <a:t>where </a:t>
            </a:r>
            <a:r>
              <a:rPr lang="en-GB" sz="1850">
                <a:solidFill>
                  <a:srgbClr val="16BAAC"/>
                </a:solidFill>
              </a:rPr>
              <a:t>T </a:t>
            </a:r>
            <a:r>
              <a:rPr lang="en-GB" sz="1850">
                <a:solidFill>
                  <a:srgbClr val="BCBEC4"/>
                </a:solidFill>
              </a:rPr>
              <a:t>: CharSequence,</a:t>
            </a:r>
            <a:endParaRPr sz="18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BCBEC4"/>
                </a:solidFill>
              </a:rPr>
              <a:t>            </a:t>
            </a:r>
            <a:r>
              <a:rPr lang="en-GB" sz="1850">
                <a:solidFill>
                  <a:srgbClr val="16BAAC"/>
                </a:solidFill>
              </a:rPr>
              <a:t>T </a:t>
            </a:r>
            <a:r>
              <a:rPr lang="en-GB" sz="1850">
                <a:solidFill>
                  <a:srgbClr val="BCBEC4"/>
                </a:solidFill>
              </a:rPr>
              <a:t>: Comparable&lt;</a:t>
            </a:r>
            <a:r>
              <a:rPr lang="en-GB" sz="1850">
                <a:solidFill>
                  <a:srgbClr val="16BAAC"/>
                </a:solidFill>
              </a:rPr>
              <a:t>T</a:t>
            </a:r>
            <a:r>
              <a:rPr lang="en-GB" sz="1850">
                <a:solidFill>
                  <a:srgbClr val="BCBEC4"/>
                </a:solidFill>
              </a:rPr>
              <a:t>&gt; {</a:t>
            </a:r>
            <a:endParaRPr sz="18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BCBEC4"/>
                </a:solidFill>
              </a:rPr>
              <a:t>   </a:t>
            </a:r>
            <a:r>
              <a:rPr lang="en-GB" sz="1850">
                <a:solidFill>
                  <a:srgbClr val="CF8E6D"/>
                </a:solidFill>
              </a:rPr>
              <a:t>return </a:t>
            </a:r>
            <a:r>
              <a:rPr lang="en-GB" sz="1850">
                <a:solidFill>
                  <a:srgbClr val="BCBEC4"/>
                </a:solidFill>
              </a:rPr>
              <a:t>list</a:t>
            </a:r>
            <a:endParaRPr sz="18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BCBEC4"/>
                </a:solidFill>
              </a:rPr>
              <a:t>       .</a:t>
            </a:r>
            <a:r>
              <a:rPr i="1" lang="en-GB" sz="1850">
                <a:solidFill>
                  <a:srgbClr val="57AAF7"/>
                </a:solidFill>
              </a:rPr>
              <a:t>count </a:t>
            </a:r>
            <a:r>
              <a:rPr b="1" lang="en-GB" sz="1850">
                <a:solidFill>
                  <a:srgbClr val="BCBEC4"/>
                </a:solidFill>
              </a:rPr>
              <a:t>{ it </a:t>
            </a:r>
            <a:r>
              <a:rPr lang="en-GB" sz="1850">
                <a:solidFill>
                  <a:srgbClr val="BCBEC4"/>
                </a:solidFill>
              </a:rPr>
              <a:t>&gt; threshold </a:t>
            </a:r>
            <a:r>
              <a:rPr b="1" lang="en-GB" sz="1850">
                <a:solidFill>
                  <a:srgbClr val="BCBEC4"/>
                </a:solidFill>
              </a:rPr>
              <a:t>}</a:t>
            </a:r>
            <a:endParaRPr b="1" sz="18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BCBEC4"/>
                </a:solidFill>
              </a:rPr>
              <a:t>}</a:t>
            </a:r>
            <a:endParaRPr sz="1950">
              <a:solidFill>
                <a:srgbClr val="CF8E6D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1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01"/>
          <p:cNvSpPr txBox="1"/>
          <p:nvPr>
            <p:ph idx="1" type="body"/>
          </p:nvPr>
        </p:nvSpPr>
        <p:spPr>
          <a:xfrm>
            <a:off x="255891" y="348428"/>
            <a:ext cx="8632200" cy="4456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F8E6D"/>
                </a:solidFill>
              </a:rPr>
              <a:t>fun </a:t>
            </a:r>
            <a:r>
              <a:rPr lang="en-GB" sz="1550">
                <a:solidFill>
                  <a:srgbClr val="56A8F5"/>
                </a:solidFill>
              </a:rPr>
              <a:t>main</a:t>
            </a:r>
            <a:r>
              <a:rPr lang="en-GB" sz="1550">
                <a:solidFill>
                  <a:srgbClr val="BCBEC4"/>
                </a:solidFill>
              </a:rPr>
              <a:t>() {</a:t>
            </a:r>
            <a:endParaRPr sz="15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BCBEC4"/>
                </a:solidFill>
              </a:rPr>
              <a:t>   </a:t>
            </a:r>
            <a:r>
              <a:rPr lang="en-GB" sz="1550">
                <a:solidFill>
                  <a:srgbClr val="CF8E6D"/>
                </a:solidFill>
              </a:rPr>
              <a:t>val </a:t>
            </a:r>
            <a:r>
              <a:rPr lang="en-GB" sz="1550">
                <a:solidFill>
                  <a:srgbClr val="BCBEC4"/>
                </a:solidFill>
              </a:rPr>
              <a:t>threshold = </a:t>
            </a:r>
            <a:r>
              <a:rPr lang="en-GB" sz="1550">
                <a:solidFill>
                  <a:srgbClr val="6AAB73"/>
                </a:solidFill>
              </a:rPr>
              <a:t>"He"</a:t>
            </a:r>
            <a:endParaRPr sz="15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BCBEC4"/>
                </a:solidFill>
              </a:rPr>
              <a:t>   </a:t>
            </a:r>
            <a:r>
              <a:rPr lang="en-GB" sz="1550">
                <a:solidFill>
                  <a:srgbClr val="CF8E6D"/>
                </a:solidFill>
              </a:rPr>
              <a:t>val </a:t>
            </a:r>
            <a:r>
              <a:rPr lang="en-GB" sz="1550">
                <a:solidFill>
                  <a:srgbClr val="BCBEC4"/>
                </a:solidFill>
              </a:rPr>
              <a:t>strings = </a:t>
            </a:r>
            <a:r>
              <a:rPr i="1" lang="en-GB" sz="1550">
                <a:solidFill>
                  <a:srgbClr val="BCBEC4"/>
                </a:solidFill>
              </a:rPr>
              <a:t>listOf</a:t>
            </a:r>
            <a:r>
              <a:rPr lang="en-GB" sz="1550">
                <a:solidFill>
                  <a:srgbClr val="BCBEC4"/>
                </a:solidFill>
              </a:rPr>
              <a:t>(</a:t>
            </a:r>
            <a:r>
              <a:rPr lang="en-GB" sz="1550">
                <a:solidFill>
                  <a:srgbClr val="6AAB73"/>
                </a:solidFill>
              </a:rPr>
              <a:t>"Filip"</a:t>
            </a:r>
            <a:r>
              <a:rPr lang="en-GB" sz="1550">
                <a:solidFill>
                  <a:srgbClr val="BCBEC4"/>
                </a:solidFill>
              </a:rPr>
              <a:t>, </a:t>
            </a:r>
            <a:r>
              <a:rPr lang="en-GB" sz="1550">
                <a:solidFill>
                  <a:srgbClr val="6AAB73"/>
                </a:solidFill>
              </a:rPr>
              <a:t>"Marin"</a:t>
            </a:r>
            <a:r>
              <a:rPr lang="en-GB" sz="1550">
                <a:solidFill>
                  <a:srgbClr val="BCBEC4"/>
                </a:solidFill>
              </a:rPr>
              <a:t>, </a:t>
            </a:r>
            <a:r>
              <a:rPr lang="en-GB" sz="1550">
                <a:solidFill>
                  <a:srgbClr val="6AAB73"/>
                </a:solidFill>
              </a:rPr>
              <a:t>"Ivan"</a:t>
            </a:r>
            <a:r>
              <a:rPr lang="en-GB" sz="1550">
                <a:solidFill>
                  <a:srgbClr val="BCBEC4"/>
                </a:solidFill>
              </a:rPr>
              <a:t>, </a:t>
            </a:r>
            <a:r>
              <a:rPr lang="en-GB" sz="1550">
                <a:solidFill>
                  <a:srgbClr val="6AAB73"/>
                </a:solidFill>
              </a:rPr>
              <a:t>"Tomislav"</a:t>
            </a:r>
            <a:r>
              <a:rPr lang="en-GB" sz="1550">
                <a:solidFill>
                  <a:srgbClr val="BCBEC4"/>
                </a:solidFill>
              </a:rPr>
              <a:t>)</a:t>
            </a:r>
            <a:endParaRPr sz="15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BCBEC4"/>
                </a:solidFill>
              </a:rPr>
              <a:t>   </a:t>
            </a:r>
            <a:r>
              <a:rPr lang="en-GB" sz="1550">
                <a:solidFill>
                  <a:srgbClr val="CF8E6D"/>
                </a:solidFill>
              </a:rPr>
              <a:t>val </a:t>
            </a:r>
            <a:r>
              <a:rPr lang="en-GB" sz="1550">
                <a:solidFill>
                  <a:srgbClr val="BCBEC4"/>
                </a:solidFill>
              </a:rPr>
              <a:t>greaterStrings = </a:t>
            </a:r>
            <a:r>
              <a:rPr i="1" lang="en-GB" sz="1550">
                <a:solidFill>
                  <a:srgbClr val="BCBEC4"/>
                </a:solidFill>
              </a:rPr>
              <a:t>countGreater</a:t>
            </a:r>
            <a:r>
              <a:rPr lang="en-GB" sz="1550">
                <a:solidFill>
                  <a:srgbClr val="BCBEC4"/>
                </a:solidFill>
              </a:rPr>
              <a:t>(strings, threshold)</a:t>
            </a:r>
            <a:endParaRPr sz="15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BCBEC4"/>
                </a:solidFill>
              </a:rPr>
              <a:t>   </a:t>
            </a:r>
            <a:r>
              <a:rPr i="1" lang="en-GB" sz="1550">
                <a:solidFill>
                  <a:srgbClr val="BCBEC4"/>
                </a:solidFill>
              </a:rPr>
              <a:t>println</a:t>
            </a:r>
            <a:r>
              <a:rPr lang="en-GB" sz="1550">
                <a:solidFill>
                  <a:srgbClr val="BCBEC4"/>
                </a:solidFill>
              </a:rPr>
              <a:t>(greaterStrings)</a:t>
            </a:r>
            <a:endParaRPr sz="1550">
              <a:solidFill>
                <a:srgbClr val="BCBE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BCBEC4"/>
                </a:solidFill>
              </a:rPr>
              <a:t>}</a:t>
            </a:r>
            <a:endParaRPr sz="2050">
              <a:solidFill>
                <a:srgbClr val="CF8E6D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598" name="Google Shape;598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https://kotlinlang.org/docs/generics.html#generics.md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https://typealias.com/start/kotlin-variance/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Collections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4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Collections</a:t>
            </a:r>
            <a:endParaRPr sz="2029"/>
          </a:p>
        </p:txBody>
      </p:sp>
      <p:sp>
        <p:nvSpPr>
          <p:cNvPr id="609" name="Google Shape;609;p104"/>
          <p:cNvSpPr txBox="1"/>
          <p:nvPr/>
        </p:nvSpPr>
        <p:spPr>
          <a:xfrm>
            <a:off x="608250" y="1508300"/>
            <a:ext cx="79275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 collection of objects of the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same type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List, Set, Map, Array…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Mutable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&amp;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immutable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collections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Many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built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-in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functions ready for you to use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5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List</a:t>
            </a:r>
            <a:endParaRPr sz="2029"/>
          </a:p>
        </p:txBody>
      </p:sp>
      <p:sp>
        <p:nvSpPr>
          <p:cNvPr id="615" name="Google Shape;615;p105"/>
          <p:cNvSpPr txBox="1"/>
          <p:nvPr/>
        </p:nvSpPr>
        <p:spPr>
          <a:xfrm>
            <a:off x="608250" y="1230825"/>
            <a:ext cx="79275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 generic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ordered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collection of elements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6" name="Google Shape;616;p105"/>
          <p:cNvSpPr txBox="1"/>
          <p:nvPr/>
        </p:nvSpPr>
        <p:spPr>
          <a:xfrm>
            <a:off x="1091075" y="2593250"/>
            <a:ext cx="79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interface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List&lt;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 </a:t>
            </a:r>
            <a:r>
              <a:rPr lang="en-GB" sz="1800">
                <a:solidFill>
                  <a:srgbClr val="16BAA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: Collection&lt;</a:t>
            </a:r>
            <a:r>
              <a:rPr lang="en-GB" sz="1800">
                <a:solidFill>
                  <a:srgbClr val="16BAA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6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List</a:t>
            </a:r>
            <a:endParaRPr sz="2029"/>
          </a:p>
        </p:txBody>
      </p:sp>
      <p:sp>
        <p:nvSpPr>
          <p:cNvPr id="622" name="Google Shape;622;p106"/>
          <p:cNvSpPr txBox="1"/>
          <p:nvPr/>
        </p:nvSpPr>
        <p:spPr>
          <a:xfrm>
            <a:off x="608250" y="1412975"/>
            <a:ext cx="8420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teachers =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listOf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"Bruno"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"Luka"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"Goran"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teachers.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run </a:t>
            </a: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count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first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find </a:t>
            </a: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it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startsWith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'L'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Null handling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7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Array</a:t>
            </a:r>
            <a:endParaRPr sz="2029"/>
          </a:p>
        </p:txBody>
      </p:sp>
      <p:sp>
        <p:nvSpPr>
          <p:cNvPr id="628" name="Google Shape;628;p107"/>
          <p:cNvSpPr txBox="1"/>
          <p:nvPr/>
        </p:nvSpPr>
        <p:spPr>
          <a:xfrm>
            <a:off x="608250" y="1230825"/>
            <a:ext cx="79275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holds a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fixed number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of values of the same type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If you don’t have specialized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low-level requirements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use collections instead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9" name="Google Shape;629;p107"/>
          <p:cNvSpPr txBox="1"/>
          <p:nvPr/>
        </p:nvSpPr>
        <p:spPr>
          <a:xfrm>
            <a:off x="608250" y="3037500"/>
            <a:ext cx="792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teachers =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arrayOf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"Bruno"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"Luka"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"Goran"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teachers.</a:t>
            </a:r>
            <a:r>
              <a:rPr i="1" lang="en-GB" sz="18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forEach </a:t>
            </a: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b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8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Array</a:t>
            </a:r>
            <a:endParaRPr sz="2029"/>
          </a:p>
        </p:txBody>
      </p:sp>
      <p:sp>
        <p:nvSpPr>
          <p:cNvPr id="635" name="Google Shape;635;p108"/>
          <p:cNvSpPr txBox="1"/>
          <p:nvPr/>
        </p:nvSpPr>
        <p:spPr>
          <a:xfrm>
            <a:off x="520300" y="1506375"/>
            <a:ext cx="824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Boxed objects -&gt; Integer</a:t>
            </a:r>
            <a:endParaRPr sz="20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integers: Array&lt;Int&gt; = </a:t>
            </a:r>
            <a:r>
              <a:rPr i="1"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arrayOf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20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20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20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7A7E8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primitive type -&gt; int</a:t>
            </a:r>
            <a:endParaRPr sz="20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ints: IntArray = </a:t>
            </a:r>
            <a:r>
              <a:rPr i="1"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intArrayOf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20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20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20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000">
              <a:solidFill>
                <a:srgbClr val="7A7E8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9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Set</a:t>
            </a:r>
            <a:endParaRPr sz="2029"/>
          </a:p>
        </p:txBody>
      </p:sp>
      <p:sp>
        <p:nvSpPr>
          <p:cNvPr id="641" name="Google Shape;641;p109"/>
          <p:cNvSpPr txBox="1"/>
          <p:nvPr/>
        </p:nvSpPr>
        <p:spPr>
          <a:xfrm>
            <a:off x="608250" y="1230825"/>
            <a:ext cx="79275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 generic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unordered 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collection of elements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Doesn’t support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duplicates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2" name="Google Shape;642;p109"/>
          <p:cNvSpPr txBox="1"/>
          <p:nvPr/>
        </p:nvSpPr>
        <p:spPr>
          <a:xfrm>
            <a:off x="1143000" y="2966600"/>
            <a:ext cx="77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interface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Set&lt;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 </a:t>
            </a:r>
            <a:r>
              <a:rPr lang="en-GB" sz="1800">
                <a:solidFill>
                  <a:srgbClr val="16BAA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: Collection&lt;</a:t>
            </a:r>
            <a:r>
              <a:rPr lang="en-GB" sz="1800">
                <a:solidFill>
                  <a:srgbClr val="16BAA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0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Set</a:t>
            </a:r>
            <a:endParaRPr sz="2029"/>
          </a:p>
        </p:txBody>
      </p:sp>
      <p:sp>
        <p:nvSpPr>
          <p:cNvPr id="648" name="Google Shape;648;p110"/>
          <p:cNvSpPr txBox="1"/>
          <p:nvPr/>
        </p:nvSpPr>
        <p:spPr>
          <a:xfrm>
            <a:off x="327325" y="1624825"/>
            <a:ext cx="8468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teachers =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setOf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"Bruno"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"Luka"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"Goran"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"Luka"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(teachers)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9" name="Google Shape;649;p110"/>
          <p:cNvSpPr txBox="1"/>
          <p:nvPr/>
        </p:nvSpPr>
        <p:spPr>
          <a:xfrm>
            <a:off x="435850" y="3702650"/>
            <a:ext cx="606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2"/>
                </a:solidFill>
              </a:rPr>
              <a:t>Output: </a:t>
            </a:r>
            <a:r>
              <a:rPr lang="en-GB" sz="1700">
                <a:solidFill>
                  <a:schemeClr val="dk1"/>
                </a:solidFill>
              </a:rPr>
              <a:t>[Bruno, Luka, Filip, Goran]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1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Map</a:t>
            </a:r>
            <a:endParaRPr sz="2029"/>
          </a:p>
        </p:txBody>
      </p:sp>
      <p:sp>
        <p:nvSpPr>
          <p:cNvPr id="655" name="Google Shape;655;p111"/>
          <p:cNvSpPr txBox="1"/>
          <p:nvPr/>
        </p:nvSpPr>
        <p:spPr>
          <a:xfrm>
            <a:off x="608250" y="1230825"/>
            <a:ext cx="79275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Holds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key-value</a:t>
            </a: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pairs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Keys are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unique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●"/>
            </a:pPr>
            <a:r>
              <a:rPr lang="en-GB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Each key can have only </a:t>
            </a:r>
            <a:r>
              <a:rPr lang="en-GB" sz="2400">
                <a:solidFill>
                  <a:srgbClr val="CF8E6D"/>
                </a:solidFill>
                <a:latin typeface="Google Sans"/>
                <a:ea typeface="Google Sans"/>
                <a:cs typeface="Google Sans"/>
                <a:sym typeface="Google Sans"/>
              </a:rPr>
              <a:t>one value</a:t>
            </a:r>
            <a:endParaRPr sz="2400">
              <a:solidFill>
                <a:srgbClr val="CF8E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6" name="Google Shape;656;p111"/>
          <p:cNvSpPr txBox="1"/>
          <p:nvPr/>
        </p:nvSpPr>
        <p:spPr>
          <a:xfrm>
            <a:off x="1163800" y="3226375"/>
            <a:ext cx="75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interface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Map&lt;</a:t>
            </a:r>
            <a:r>
              <a:rPr lang="en-GB" sz="1800">
                <a:solidFill>
                  <a:srgbClr val="16BAA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 </a:t>
            </a:r>
            <a:r>
              <a:rPr lang="en-GB" sz="1800">
                <a:solidFill>
                  <a:srgbClr val="16BAA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2"/>
          <p:cNvSpPr txBox="1"/>
          <p:nvPr/>
        </p:nvSpPr>
        <p:spPr>
          <a:xfrm>
            <a:off x="516225" y="1196125"/>
            <a:ext cx="7080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nameToJob = mapOf(</a:t>
            </a:r>
            <a:endParaRPr sz="20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-GB" sz="2000">
                <a:solidFill>
                  <a:srgbClr val="9CCC6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"Filip"</a:t>
            </a:r>
            <a:r>
              <a:rPr lang="en-GB" sz="20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-GB" sz="20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</a:t>
            </a:r>
            <a:r>
              <a:rPr lang="en-GB" sz="20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GB" sz="2000">
                <a:solidFill>
                  <a:srgbClr val="9CCC6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"Compose Dev"</a:t>
            </a:r>
            <a:r>
              <a:rPr lang="en-GB" sz="20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20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-GB" sz="2000">
                <a:solidFill>
                  <a:srgbClr val="9CCC6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"Luka"</a:t>
            </a:r>
            <a:r>
              <a:rPr lang="en-GB" sz="20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to </a:t>
            </a:r>
            <a:r>
              <a:rPr lang="en-GB" sz="2000">
                <a:solidFill>
                  <a:srgbClr val="9CCC6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"Android Dev"</a:t>
            </a:r>
            <a:endParaRPr sz="20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CE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0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20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nameJobPair: Pair&lt;String, String&gt; = </a:t>
            </a:r>
            <a:r>
              <a:rPr lang="en-GB" sz="2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"Bruno" </a:t>
            </a:r>
            <a:r>
              <a:rPr i="1" lang="en-GB" sz="2000">
                <a:solidFill>
                  <a:srgbClr val="57AAF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</a:t>
            </a:r>
            <a:r>
              <a:rPr lang="en-GB" sz="2000">
                <a:solidFill>
                  <a:srgbClr val="6AAB7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"Professor"</a:t>
            </a:r>
            <a:endParaRPr sz="2000">
              <a:solidFill>
                <a:srgbClr val="6AAB7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CEFF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2" name="Google Shape;662;p112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Map</a:t>
            </a:r>
            <a:endParaRPr sz="2029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(I)Mutability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4"/>
          <p:cNvSpPr txBox="1"/>
          <p:nvPr/>
        </p:nvSpPr>
        <p:spPr>
          <a:xfrm>
            <a:off x="341900" y="1449850"/>
            <a:ext cx="8235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myList =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listOf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myList.</a:t>
            </a:r>
            <a:r>
              <a:rPr lang="en-GB" sz="18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add(4)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// `add()` doesn’t exist on the List type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3" name="Google Shape;673;p114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(I)Mutability</a:t>
            </a:r>
            <a:endParaRPr sz="2029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5"/>
          <p:cNvSpPr txBox="1"/>
          <p:nvPr/>
        </p:nvSpPr>
        <p:spPr>
          <a:xfrm>
            <a:off x="431100" y="1509750"/>
            <a:ext cx="8156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myList =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mutableListOf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myList.add(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myList.remove(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(myList) // [2, 3, 4]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9" name="Google Shape;679;p115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(I)Mutability</a:t>
            </a:r>
            <a:endParaRPr sz="2029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6"/>
          <p:cNvSpPr txBox="1"/>
          <p:nvPr/>
        </p:nvSpPr>
        <p:spPr>
          <a:xfrm>
            <a:off x="431100" y="1387475"/>
            <a:ext cx="8156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 </a:t>
            </a:r>
            <a:r>
              <a:rPr lang="en-GB" sz="1800">
                <a:solidFill>
                  <a:srgbClr val="56A8F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GB" sz="1800">
                <a:solidFill>
                  <a:srgbClr val="CF8E6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 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mySet = </a:t>
            </a: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mutableSetOf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mySet.add(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mySet.remove(</a:t>
            </a:r>
            <a:r>
              <a:rPr lang="en-GB" sz="1800">
                <a:solidFill>
                  <a:srgbClr val="2AACB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(mySet) // [2, 3, 4]</a:t>
            </a:r>
            <a:endParaRPr sz="1800">
              <a:solidFill>
                <a:srgbClr val="CF8E6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CBEC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BCBEC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5" name="Google Shape;685;p116"/>
          <p:cNvSpPr txBox="1"/>
          <p:nvPr>
            <p:ph idx="4294967295" type="subTitle"/>
          </p:nvPr>
        </p:nvSpPr>
        <p:spPr>
          <a:xfrm>
            <a:off x="2609250" y="556550"/>
            <a:ext cx="392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2029"/>
              <a:t>(I)Mutability</a:t>
            </a:r>
            <a:endParaRPr sz="2029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